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5" r:id="rId3"/>
    <p:sldId id="371" r:id="rId4"/>
    <p:sldId id="372" r:id="rId5"/>
    <p:sldId id="370" r:id="rId6"/>
    <p:sldId id="363" r:id="rId7"/>
    <p:sldId id="299" r:id="rId8"/>
    <p:sldId id="364" r:id="rId9"/>
    <p:sldId id="345" r:id="rId10"/>
    <p:sldId id="374" r:id="rId11"/>
    <p:sldId id="366" r:id="rId12"/>
    <p:sldId id="375" r:id="rId13"/>
    <p:sldId id="294" r:id="rId1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FF33"/>
    <a:srgbClr val="66FF3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90998" autoAdjust="0"/>
  </p:normalViewPr>
  <p:slideViewPr>
    <p:cSldViewPr>
      <p:cViewPr varScale="1">
        <p:scale>
          <a:sx n="40" d="100"/>
          <a:sy n="40" d="100"/>
        </p:scale>
        <p:origin x="-6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84"/>
      </p:cViewPr>
      <p:guideLst>
        <p:guide orient="horz" pos="2927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fld id="{04018CDB-F349-4C8C-9526-E82C9838ADD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fld id="{DC105152-8728-47A1-A24B-E73C1FD64AB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0B12B-597C-4FA2-8127-2BBC203262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0038F-4644-4D31-B5F5-1AA40C96EC5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 Upstate </a:t>
            </a:r>
            <a:r>
              <a:rPr lang="en-US" dirty="0"/>
              <a:t>is north of Orange &amp; Dutchess. If it were an independent state, Upstate NY would be ranked 13th by population. </a:t>
            </a:r>
          </a:p>
          <a:p>
            <a:r>
              <a:rPr lang="en-US" dirty="0"/>
              <a:t>Upstate: 74 million passenger-trips </a:t>
            </a:r>
          </a:p>
          <a:p>
            <a:r>
              <a:rPr lang="en-US" dirty="0"/>
              <a:t> Downstate: </a:t>
            </a:r>
            <a:r>
              <a:rPr lang="en-US" b="1" dirty="0"/>
              <a:t>2.6 billion</a:t>
            </a:r>
            <a:r>
              <a:rPr lang="en-US" dirty="0"/>
              <a:t> passengers-trips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B972A-470C-4121-8E3E-DA2847970CD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Sustainable mobility includes all modes other than drive alone.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80297-7BC0-485D-A533-8272AB6D270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67CC7-79A7-4E9C-843D-49FE743FE1D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419600"/>
            <a:ext cx="5516562" cy="4189413"/>
          </a:xfrm>
          <a:noFill/>
        </p:spPr>
        <p:txBody>
          <a:bodyPr lIns="90605" tIns="45302" rIns="90605" bIns="45302"/>
          <a:lstStyle/>
          <a:p>
            <a:endParaRPr lang="en-US" dirty="0"/>
          </a:p>
        </p:txBody>
      </p:sp>
      <p:sp>
        <p:nvSpPr>
          <p:cNvPr id="117764" name="Slide Number Placeholder 4"/>
          <p:cNvSpPr txBox="1">
            <a:spLocks noGrp="1"/>
          </p:cNvSpPr>
          <p:nvPr/>
        </p:nvSpPr>
        <p:spPr bwMode="auto">
          <a:xfrm>
            <a:off x="1949450" y="869315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3" tIns="46051" rIns="92103" bIns="46051" anchor="b"/>
          <a:lstStyle/>
          <a:p>
            <a:pPr algn="ctr" defTabSz="920750"/>
            <a:fld id="{4B8F8428-1240-42F7-B185-E96BE23372ED}" type="slidenum">
              <a:rPr lang="en-US" sz="1200">
                <a:latin typeface="Times New Roman" pitchFamily="18" charset="0"/>
                <a:cs typeface="Times New Roman" pitchFamily="18" charset="0"/>
              </a:rPr>
              <a:pPr algn="ctr" defTabSz="920750"/>
              <a:t>7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A0899-2D14-4793-87F3-FF37192B52E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with DSS. Transit operators need to reinvent themselves to be a leader or partner in mobility management.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46EA3-68D6-43C7-B6ED-5FF9BDABD1C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13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15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17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18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424AE8-4576-4D12-84CE-89AC550064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B866B-E02A-48C6-9D9E-3FB8DC3F9A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7C623-DDF3-4E38-B942-C49E0928CC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D4C271-63DD-41CB-A4DE-1614FC4A53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2D66F3-8B83-40DF-9EB8-7C577259A1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100CF-06E2-47CF-841D-EBD98675DC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D6AB1-6174-4DCC-983C-145DB2E9C5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32716-21BD-4892-B36F-2422CCA77E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E97E-2062-46A6-90E3-DF04EA4CAF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7F33-F7BC-46A3-8897-2D4A2FD2E7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546C5-C661-4C48-8ACA-5D0B343A47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93A07-3004-4865-86BC-3951E8EB58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965F-AA69-4CD2-8E46-F5C085E888B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15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9694F91-0808-4E1E-BA60-3ABD70C7DFE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coordinatedplan.weebly.com/" TargetMode="External"/><Relationship Id="rId2" Type="http://schemas.openxmlformats.org/officeDocument/2006/relationships/hyperlink" Target="mailto:dwight.mengel@dfa.state.ny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y2goinfo.org/" TargetMode="External"/><Relationship Id="rId5" Type="http://schemas.openxmlformats.org/officeDocument/2006/relationships/hyperlink" Target="http://mobilitymanager.weebly.com/sustainability.html" TargetMode="External"/><Relationship Id="rId4" Type="http://schemas.openxmlformats.org/officeDocument/2006/relationships/hyperlink" Target="http://www.mobilitymanager.weebly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153400" cy="2209800"/>
          </a:xfrm>
        </p:spPr>
        <p:txBody>
          <a:bodyPr/>
          <a:lstStyle/>
          <a:p>
            <a:pPr lvl="1"/>
            <a:r>
              <a:rPr lang="en-US" dirty="0" smtClean="0"/>
              <a:t>Mobility for Livable and Sustainable Communities:</a:t>
            </a:r>
            <a:br>
              <a:rPr lang="en-US" dirty="0" smtClean="0"/>
            </a:br>
            <a:r>
              <a:rPr lang="en-US" sz="4000" dirty="0" smtClean="0"/>
              <a:t>Tompkins County, NY</a:t>
            </a:r>
            <a:endParaRPr lang="en-US" sz="4000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" y="50292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Dwight </a:t>
            </a:r>
            <a:r>
              <a:rPr lang="en-US" sz="2400" dirty="0" smtClean="0"/>
              <a:t>Mengel, Chief </a:t>
            </a:r>
            <a:r>
              <a:rPr lang="en-US" sz="2400" dirty="0"/>
              <a:t>Transportation Planner, </a:t>
            </a:r>
            <a:r>
              <a:rPr lang="en-US" sz="2400" dirty="0" smtClean="0"/>
              <a:t>DSS</a:t>
            </a:r>
          </a:p>
          <a:p>
            <a:pPr algn="ctr"/>
            <a:r>
              <a:rPr lang="en-US" sz="2400" dirty="0" smtClean="0"/>
              <a:t>CTAA  Mobility Management Conference, Indianapolis, IN</a:t>
            </a:r>
            <a:endParaRPr lang="en-US" sz="2400" dirty="0" smtClean="0"/>
          </a:p>
          <a:p>
            <a:pPr algn="ctr"/>
            <a:r>
              <a:rPr lang="en-US" sz="2400" dirty="0" smtClean="0"/>
              <a:t>June 6, 2011</a:t>
            </a:r>
            <a:endParaRPr lang="en-US" sz="2400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29000"/>
            <a:ext cx="2752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Rideshare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914400" y="1371600"/>
          <a:ext cx="76962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5" descr="way2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2514600" cy="735357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19400"/>
            <a:ext cx="2590800" cy="62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tcatbus.com/img/mids/tcard-a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2590800" cy="779526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572000"/>
            <a:ext cx="2590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599" y="1905000"/>
            <a:ext cx="356940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05400" y="525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0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334000"/>
            <a:ext cx="2667000" cy="6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Bicycling</a:t>
            </a:r>
            <a:endParaRPr lang="en-US" dirty="0"/>
          </a:p>
        </p:txBody>
      </p:sp>
      <p:pic>
        <p:nvPicPr>
          <p:cNvPr id="278530" name="Picture 2" descr="http://bikeithaca.org/wp-content/uploads/2011/01/hobit-sample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2667000" cy="3309505"/>
          </a:xfrm>
          <a:prstGeom prst="rect">
            <a:avLst/>
          </a:prstGeom>
          <a:noFill/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600200"/>
            <a:ext cx="275126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410200"/>
            <a:ext cx="331844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524000"/>
            <a:ext cx="2238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Strategy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124200"/>
          </a:xfrm>
        </p:spPr>
        <p:txBody>
          <a:bodyPr/>
          <a:lstStyle/>
          <a:p>
            <a:r>
              <a:rPr lang="en-US" sz="2800" dirty="0" smtClean="0"/>
              <a:t>Use </a:t>
            </a:r>
            <a:r>
              <a:rPr lang="en-US" sz="2800" dirty="0"/>
              <a:t>Mobility Management as a change catalyst.</a:t>
            </a:r>
          </a:p>
          <a:p>
            <a:r>
              <a:rPr lang="en-US" sz="2800" dirty="0"/>
              <a:t>Set Sustainable Mobility Goals and measure.</a:t>
            </a:r>
          </a:p>
          <a:p>
            <a:r>
              <a:rPr lang="en-US" sz="2800" dirty="0" smtClean="0"/>
              <a:t>Expand Family </a:t>
            </a:r>
            <a:r>
              <a:rPr lang="en-US" sz="2800" dirty="0"/>
              <a:t>of </a:t>
            </a:r>
            <a:r>
              <a:rPr lang="en-US" sz="2800" dirty="0" smtClean="0"/>
              <a:t>Services regionally.</a:t>
            </a:r>
            <a:endParaRPr lang="en-US" sz="2800" dirty="0"/>
          </a:p>
          <a:p>
            <a:r>
              <a:rPr lang="en-US" sz="2800" dirty="0" smtClean="0"/>
              <a:t>Create </a:t>
            </a:r>
            <a:r>
              <a:rPr lang="en-US" sz="2800" dirty="0"/>
              <a:t>a business plan for </a:t>
            </a:r>
            <a:r>
              <a:rPr lang="en-US" sz="2800" dirty="0" smtClean="0"/>
              <a:t>selling mobility solutions to customers.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9048" b="29787"/>
          <a:stretch>
            <a:fillRect/>
          </a:stretch>
        </p:blipFill>
        <p:spPr bwMode="auto">
          <a:xfrm>
            <a:off x="2667000" y="40386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648200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endParaRPr lang="en-US" sz="2800" dirty="0" smtClean="0"/>
          </a:p>
          <a:p>
            <a:pPr marL="609600" indent="-609600" algn="ctr">
              <a:buFont typeface="Wingdings" pitchFamily="2" charset="2"/>
              <a:buNone/>
            </a:pPr>
            <a:r>
              <a:rPr lang="en-US" sz="2800" dirty="0" smtClean="0"/>
              <a:t>Dwight </a:t>
            </a:r>
            <a:r>
              <a:rPr lang="en-US" sz="2800" dirty="0"/>
              <a:t>Mengel,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sz="2800" dirty="0"/>
              <a:t> Chief Transportation Planner, </a:t>
            </a:r>
            <a:endParaRPr lang="en-US" sz="2800" dirty="0" smtClean="0"/>
          </a:p>
          <a:p>
            <a:pPr marL="609600" indent="-609600" algn="ctr">
              <a:buFont typeface="Wingdings" pitchFamily="2" charset="2"/>
              <a:buNone/>
            </a:pPr>
            <a:r>
              <a:rPr lang="en-US" sz="2800" dirty="0" smtClean="0"/>
              <a:t>Tompkins County DSS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sz="2800" dirty="0" smtClean="0"/>
              <a:t>(607) 274-5605</a:t>
            </a:r>
            <a:endParaRPr lang="en-US" sz="2800" dirty="0"/>
          </a:p>
          <a:p>
            <a:pPr marL="609600" indent="-60960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hlink"/>
                </a:solidFill>
                <a:hlinkClick r:id="rId2"/>
              </a:rPr>
              <a:t>dwight.mengel@dfa.state.ny.us</a:t>
            </a:r>
            <a:endParaRPr lang="en-US" sz="2800" dirty="0" smtClean="0">
              <a:solidFill>
                <a:schemeClr val="hlink"/>
              </a:solidFill>
            </a:endParaRPr>
          </a:p>
          <a:p>
            <a:pPr marL="609600" indent="-609600" algn="ctr">
              <a:buFont typeface="Wingdings" pitchFamily="2" charset="2"/>
              <a:buNone/>
            </a:pPr>
            <a:r>
              <a:rPr lang="en-US" sz="2000" dirty="0" smtClean="0">
                <a:hlinkClick r:id="rId3"/>
              </a:rPr>
              <a:t>tccordinatedplan.weebly.com</a:t>
            </a:r>
            <a:endParaRPr lang="en-US" sz="2000" dirty="0" smtClean="0"/>
          </a:p>
          <a:p>
            <a:pPr marL="609600" indent="-609600" algn="ctr">
              <a:buFont typeface="Wingdings" pitchFamily="2" charset="2"/>
              <a:buNone/>
            </a:pPr>
            <a:r>
              <a:rPr lang="en-US" sz="2000" dirty="0" smtClean="0">
                <a:hlinkClick r:id="rId4"/>
              </a:rPr>
              <a:t>mobilitymanager.weebly.com</a:t>
            </a:r>
            <a:endParaRPr lang="en-US" sz="2000" dirty="0" smtClean="0"/>
          </a:p>
          <a:p>
            <a:pPr marL="609600" indent="-609600" algn="ctr">
              <a:buFont typeface="Wingdings" pitchFamily="2" charset="2"/>
              <a:buNone/>
            </a:pPr>
            <a:r>
              <a:rPr lang="en-US" sz="2000" dirty="0" smtClean="0">
                <a:hlinkClick r:id="rId5"/>
              </a:rPr>
              <a:t>Sustainable Tompkins, etc.</a:t>
            </a:r>
            <a:endParaRPr lang="en-US" sz="2000" dirty="0" smtClean="0"/>
          </a:p>
          <a:p>
            <a:pPr marL="609600" indent="-609600" algn="ctr">
              <a:buFont typeface="Wingdings" pitchFamily="2" charset="2"/>
              <a:buNone/>
            </a:pPr>
            <a:r>
              <a:rPr lang="en-US" sz="2000" dirty="0">
                <a:hlinkClick r:id="rId6"/>
              </a:rPr>
              <a:t>w</a:t>
            </a:r>
            <a:r>
              <a:rPr lang="en-US" sz="2000" dirty="0" smtClean="0">
                <a:hlinkClick r:id="rId6"/>
              </a:rPr>
              <a:t>ay2goinfo.org</a:t>
            </a:r>
            <a:endParaRPr lang="en-US" sz="2000" dirty="0" smtClean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/>
            <a:endParaRPr lang="en-US" dirty="0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1752600" y="9144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Thank </a:t>
            </a:r>
            <a:r>
              <a:rPr lang="en-US" sz="4000" dirty="0" smtClean="0"/>
              <a:t>You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/>
      <p:bldP spid="101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Tompkins County, NY</a:t>
            </a:r>
            <a:endParaRPr lang="en-US" dirty="0"/>
          </a:p>
        </p:txBody>
      </p:sp>
      <p:pic>
        <p:nvPicPr>
          <p:cNvPr id="266242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209800" cy="2209800"/>
          </a:xfrm>
          <a:prstGeom prst="rect">
            <a:avLst/>
          </a:prstGeom>
          <a:noFill/>
        </p:spPr>
      </p:pic>
      <p:pic>
        <p:nvPicPr>
          <p:cNvPr id="266244" name="Picture 4" descr="http://consusrankings.com/wp-content/uploads/2008/03/cornell-university-001-29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2762250" cy="1905000"/>
          </a:xfrm>
          <a:prstGeom prst="rect">
            <a:avLst/>
          </a:prstGeom>
          <a:noFill/>
        </p:spPr>
      </p:pic>
      <p:pic>
        <p:nvPicPr>
          <p:cNvPr id="266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00200"/>
            <a:ext cx="1108788" cy="10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9" name="Picture 9" descr="http://www.diapasoncreative.com/blog/images/IthacaIsGorges-VisitItha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0"/>
            <a:ext cx="2209800" cy="1362907"/>
          </a:xfrm>
          <a:prstGeom prst="rect">
            <a:avLst/>
          </a:prstGeom>
          <a:noFill/>
        </p:spPr>
      </p:pic>
      <p:pic>
        <p:nvPicPr>
          <p:cNvPr id="266251" name="Picture 11" descr="http://www.jared-lee.com/blog/images/Penn%20State/20090523-Jared-IthacaFal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267200"/>
            <a:ext cx="2819400" cy="2114550"/>
          </a:xfrm>
          <a:prstGeom prst="rect">
            <a:avLst/>
          </a:prstGeom>
          <a:noFill/>
        </p:spPr>
      </p:pic>
      <p:pic>
        <p:nvPicPr>
          <p:cNvPr id="266253" name="Picture 13" descr="https://www.teenlife.com/resource/resmgr/customerimages/Ithaca_College_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895600"/>
            <a:ext cx="2238375" cy="476250"/>
          </a:xfrm>
          <a:prstGeom prst="rect">
            <a:avLst/>
          </a:prstGeom>
          <a:noFill/>
        </p:spPr>
      </p:pic>
      <p:pic>
        <p:nvPicPr>
          <p:cNvPr id="26625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038600"/>
            <a:ext cx="228600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6" name="Picture 16" descr="http://www.moosewoodrestaurant.com/img/logo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657600"/>
            <a:ext cx="1784522" cy="1148301"/>
          </a:xfrm>
          <a:prstGeom prst="rect">
            <a:avLst/>
          </a:prstGeom>
          <a:noFill/>
        </p:spPr>
      </p:pic>
      <p:pic>
        <p:nvPicPr>
          <p:cNvPr id="266260" name="Picture 20" descr="http://www.ithaca.edu/depts/gallery_img/15323_fu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4953000"/>
            <a:ext cx="2247186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Upstate NY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533400" y="5029200"/>
            <a:ext cx="5105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dirty="0" smtClean="0"/>
              <a:t>6.3 </a:t>
            </a:r>
            <a:r>
              <a:rPr lang="en-US" dirty="0"/>
              <a:t>million  people out of </a:t>
            </a:r>
            <a:r>
              <a:rPr lang="en-US" dirty="0" smtClean="0"/>
              <a:t>19.4 </a:t>
            </a:r>
            <a:r>
              <a:rPr lang="en-US" dirty="0"/>
              <a:t>million pop. (</a:t>
            </a:r>
            <a:r>
              <a:rPr lang="en-US" dirty="0" smtClean="0"/>
              <a:t>2010 </a:t>
            </a:r>
            <a:r>
              <a:rPr lang="en-US" dirty="0"/>
              <a:t>Census). </a:t>
            </a:r>
          </a:p>
          <a:p>
            <a:pPr eaLnBrk="1" hangingPunct="1"/>
            <a:endParaRPr lang="en-US" dirty="0"/>
          </a:p>
          <a:p>
            <a:r>
              <a:rPr lang="en-US" dirty="0"/>
              <a:t>3% of New York State’s public transit ridership.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3048000" y="2209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Upstate NY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96000" y="6172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Downstate NY</a:t>
            </a:r>
          </a:p>
        </p:txBody>
      </p:sp>
      <p:pic>
        <p:nvPicPr>
          <p:cNvPr id="12" name="Picture 11" descr="Upstate_NY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752600"/>
            <a:ext cx="4114800" cy="3040313"/>
          </a:xfrm>
          <a:prstGeom prst="rect">
            <a:avLst/>
          </a:prstGeom>
        </p:spPr>
      </p:pic>
      <p:pic>
        <p:nvPicPr>
          <p:cNvPr id="253959" name="Picture 7" descr="Downstate NY 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724400"/>
            <a:ext cx="1981200" cy="11811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71800" y="2133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Upstate NY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435" name="Group 187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8001000" cy="2913380"/>
        </p:xfrm>
        <a:graphic>
          <a:graphicData uri="http://schemas.openxmlformats.org/drawingml/2006/table">
            <a:tbl>
              <a:tblPr/>
              <a:tblGrid>
                <a:gridCol w="3733800"/>
                <a:gridCol w="1981200"/>
                <a:gridCol w="2286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Drove Alone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Sustainable Mobility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York State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Tompkins County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Upstate NY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Urban Areas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181438" name="Rectangle 19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Travel to Work (2006-08)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/>
              <a:t>Means of Transportation to Work in </a:t>
            </a:r>
            <a:r>
              <a:rPr lang="en-US" sz="2200" b="1" dirty="0" smtClean="0"/>
              <a:t>Tompkins </a:t>
            </a:r>
            <a:r>
              <a:rPr lang="en-US" sz="2200" b="1" dirty="0"/>
              <a:t>County</a:t>
            </a:r>
          </a:p>
        </p:txBody>
      </p:sp>
      <p:graphicFrame>
        <p:nvGraphicFramePr>
          <p:cNvPr id="235573" name="Group 53"/>
          <p:cNvGraphicFramePr>
            <a:graphicFrameLocks noGrp="1"/>
          </p:cNvGraphicFramePr>
          <p:nvPr>
            <p:ph/>
          </p:nvPr>
        </p:nvGraphicFramePr>
        <p:xfrm>
          <a:off x="457200" y="842471"/>
          <a:ext cx="7772398" cy="5411721"/>
        </p:xfrm>
        <a:graphic>
          <a:graphicData uri="http://schemas.openxmlformats.org/drawingml/2006/table">
            <a:tbl>
              <a:tblPr/>
              <a:tblGrid>
                <a:gridCol w="4020206"/>
                <a:gridCol w="1876096"/>
                <a:gridCol w="1876096"/>
              </a:tblGrid>
              <a:tr h="1045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Tompkins County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Upstate NY Urban Areas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 Workers: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60,733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2,617,776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Drive alone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723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Public Transportation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723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Carpool / Rideshare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11.6%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42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Walk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42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Work at home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767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Bicycle, Taxicab, Motorcycle, Other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235571" name="Text Box 51"/>
          <p:cNvSpPr txBox="1">
            <a:spLocks noChangeArrowheads="1"/>
          </p:cNvSpPr>
          <p:nvPr/>
        </p:nvSpPr>
        <p:spPr bwMode="auto">
          <a:xfrm>
            <a:off x="457200" y="6324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/>
              <a:t>American Community Survey 2006-08 3-Year Data Set , Data Table C08601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Management </a:t>
            </a:r>
          </a:p>
        </p:txBody>
      </p:sp>
      <p:pic>
        <p:nvPicPr>
          <p:cNvPr id="263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828800"/>
            <a:ext cx="4648200" cy="2557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dirty="0"/>
              <a:t>Family of Services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 dirty="0">
                <a:effectLst/>
              </a:rPr>
              <a:t>Bus, Taxi, Vans, ADA, Volunteer Drivers, Vouchers, Ridesharing, Van-pool, Bicycles, Car-share, Car Rental, Guaranteed Ride, Way2Go. 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/>
          </a:p>
        </p:txBody>
      </p:sp>
      <p:pic>
        <p:nvPicPr>
          <p:cNvPr id="116744" name="Picture 8" descr="newflyer12"/>
          <p:cNvPicPr>
            <a:picLocks noChangeAspect="1" noChangeArrowheads="1"/>
          </p:cNvPicPr>
          <p:nvPr/>
        </p:nvPicPr>
        <p:blipFill>
          <a:blip r:embed="rId3" cstate="print"/>
          <a:srcRect r="10909" b="3030"/>
          <a:stretch>
            <a:fillRect/>
          </a:stretch>
        </p:blipFill>
        <p:spPr bwMode="auto">
          <a:xfrm>
            <a:off x="228600" y="3276600"/>
            <a:ext cx="3733800" cy="3048000"/>
          </a:xfrm>
          <a:prstGeom prst="rect">
            <a:avLst/>
          </a:prstGeom>
          <a:noFill/>
        </p:spPr>
      </p:pic>
      <p:pic>
        <p:nvPicPr>
          <p:cNvPr id="116745" name="Picture 9" descr="Green St bus Carshare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4419600" y="3238500"/>
            <a:ext cx="4114800" cy="3086100"/>
          </a:xfrm>
          <a:prstGeom prst="rect">
            <a:avLst/>
          </a:prstGeom>
          <a:noFill/>
        </p:spPr>
      </p:pic>
      <p:pic>
        <p:nvPicPr>
          <p:cNvPr id="116746" name="Picture 10" descr="carsharelogo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 l="3703" r="7408"/>
          <a:stretch>
            <a:fillRect/>
          </a:stretch>
        </p:blipFill>
        <p:spPr bwMode="auto">
          <a:xfrm>
            <a:off x="228600" y="3276600"/>
            <a:ext cx="4114800" cy="2614613"/>
          </a:xfrm>
          <a:prstGeom prst="rect">
            <a:avLst/>
          </a:prstGeom>
          <a:noFill/>
        </p:spPr>
      </p:pic>
      <p:pic>
        <p:nvPicPr>
          <p:cNvPr id="116747" name="Picture 11" descr="DSCF0079"/>
          <p:cNvPicPr>
            <a:picLocks noChangeAspect="1" noChangeArrowheads="1"/>
          </p:cNvPicPr>
          <p:nvPr/>
        </p:nvPicPr>
        <p:blipFill>
          <a:blip r:embed="rId6" cstate="print"/>
          <a:srcRect l="4805" t="8353" r="7108" b="13689"/>
          <a:stretch>
            <a:fillRect/>
          </a:stretch>
        </p:blipFill>
        <p:spPr bwMode="auto">
          <a:xfrm>
            <a:off x="4343400" y="3276600"/>
            <a:ext cx="4572000" cy="2327275"/>
          </a:xfrm>
          <a:prstGeom prst="rect">
            <a:avLst/>
          </a:prstGeom>
          <a:noFill/>
        </p:spPr>
      </p:pic>
      <p:pic>
        <p:nvPicPr>
          <p:cNvPr id="116748" name="Picture 12" descr="CityVan Postcar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276600"/>
            <a:ext cx="3733800" cy="2535238"/>
          </a:xfrm>
          <a:prstGeom prst="rect">
            <a:avLst/>
          </a:prstGeom>
          <a:noFill/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8" cstate="print"/>
          <a:srcRect l="2905" t="15610" b="3740"/>
          <a:stretch>
            <a:fillRect/>
          </a:stretch>
        </p:blipFill>
        <p:spPr bwMode="auto">
          <a:xfrm>
            <a:off x="4876800" y="3200400"/>
            <a:ext cx="35814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50" name="Picture 14" descr="tideshare"/>
          <p:cNvPicPr>
            <a:picLocks noChangeAspect="1" noChangeArrowheads="1"/>
          </p:cNvPicPr>
          <p:nvPr/>
        </p:nvPicPr>
        <p:blipFill>
          <a:blip r:embed="rId9" cstate="print"/>
          <a:srcRect l="13426" r="17203"/>
          <a:stretch>
            <a:fillRect/>
          </a:stretch>
        </p:blipFill>
        <p:spPr bwMode="auto">
          <a:xfrm>
            <a:off x="0" y="3276600"/>
            <a:ext cx="4724400" cy="2190750"/>
          </a:xfrm>
          <a:prstGeom prst="rect">
            <a:avLst/>
          </a:prstGeom>
          <a:noFill/>
        </p:spPr>
      </p:pic>
      <p:pic>
        <p:nvPicPr>
          <p:cNvPr id="116751" name="Picture 15" descr="way2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3581400"/>
            <a:ext cx="5486400" cy="176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of Services </a:t>
            </a:r>
            <a:r>
              <a:rPr lang="en-US" dirty="0" smtClean="0"/>
              <a:t>- Supports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Targeted user side subsidies</a:t>
            </a:r>
          </a:p>
          <a:p>
            <a:r>
              <a:rPr lang="en-US" dirty="0" smtClean="0"/>
              <a:t>Taxi vouchers</a:t>
            </a:r>
          </a:p>
          <a:p>
            <a:r>
              <a:rPr lang="en-US" dirty="0" smtClean="0"/>
              <a:t>Working </a:t>
            </a:r>
            <a:r>
              <a:rPr lang="en-US" dirty="0"/>
              <a:t>Families </a:t>
            </a:r>
            <a:r>
              <a:rPr lang="en-US" dirty="0" smtClean="0"/>
              <a:t>Supports</a:t>
            </a:r>
            <a:endParaRPr lang="en-US" dirty="0"/>
          </a:p>
          <a:p>
            <a:r>
              <a:rPr lang="en-US" dirty="0" smtClean="0"/>
              <a:t>Carshare Easy </a:t>
            </a:r>
            <a:r>
              <a:rPr lang="en-US" dirty="0"/>
              <a:t>Access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Volunteer Driver Programs</a:t>
            </a:r>
          </a:p>
          <a:p>
            <a:r>
              <a:rPr lang="en-US" dirty="0" smtClean="0"/>
              <a:t>Guaranteed Ride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2011-12 Action Plan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sz="2800" dirty="0" smtClean="0"/>
              <a:t>Way2Go </a:t>
            </a:r>
          </a:p>
          <a:p>
            <a:pPr lvl="1"/>
            <a:r>
              <a:rPr lang="en-US" sz="2400" dirty="0" smtClean="0"/>
              <a:t>Add coordinated community travel training (2011)</a:t>
            </a:r>
          </a:p>
          <a:p>
            <a:pPr lvl="1"/>
            <a:r>
              <a:rPr lang="en-US" sz="2400" dirty="0" smtClean="0"/>
              <a:t>Add retiring from driving for seniors (2011)</a:t>
            </a:r>
          </a:p>
          <a:p>
            <a:r>
              <a:rPr lang="en-US" sz="2800" dirty="0" smtClean="0"/>
              <a:t>Regional Mobility Plan </a:t>
            </a:r>
          </a:p>
          <a:p>
            <a:pPr lvl="1"/>
            <a:r>
              <a:rPr lang="en-US" sz="2400" dirty="0" smtClean="0"/>
              <a:t>Start July 2011</a:t>
            </a:r>
            <a:endParaRPr lang="en-US" sz="2400" dirty="0"/>
          </a:p>
          <a:p>
            <a:r>
              <a:rPr lang="en-US" sz="2800" dirty="0" smtClean="0"/>
              <a:t>ITNEverywhere Development Project </a:t>
            </a:r>
          </a:p>
          <a:p>
            <a:pPr lvl="1"/>
            <a:r>
              <a:rPr lang="en-US" sz="2400" dirty="0" smtClean="0"/>
              <a:t>Start May 2011</a:t>
            </a:r>
          </a:p>
          <a:p>
            <a:r>
              <a:rPr lang="en-US" sz="2800" dirty="0" smtClean="0"/>
              <a:t>Neighborhood Greenways (Bike Boulevards)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egin public process in City 2012</a:t>
            </a: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uiExpand="1" build="p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5942</TotalTime>
  <Words>407</Words>
  <Application>Microsoft Office PowerPoint</Application>
  <PresentationFormat>On-screen Show (4:3)</PresentationFormat>
  <Paragraphs>106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Ripple</vt:lpstr>
      <vt:lpstr>Mobility for Livable and Sustainable Communities: Tompkins County, NY</vt:lpstr>
      <vt:lpstr>Tompkins County, NY</vt:lpstr>
      <vt:lpstr>Upstate NY</vt:lpstr>
      <vt:lpstr>Travel to Work (2006-08)</vt:lpstr>
      <vt:lpstr>Slide 5</vt:lpstr>
      <vt:lpstr>Mobility Management </vt:lpstr>
      <vt:lpstr>Family of Services</vt:lpstr>
      <vt:lpstr>Family of Services - Supports</vt:lpstr>
      <vt:lpstr>2011-12 Action Plan</vt:lpstr>
      <vt:lpstr>Rideshare</vt:lpstr>
      <vt:lpstr>Bicycling</vt:lpstr>
      <vt:lpstr>MM Strategy</vt:lpstr>
      <vt:lpstr>Slide 13</vt:lpstr>
    </vt:vector>
  </TitlesOfParts>
  <Company>TCAT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Mobility Agenda</dc:title>
  <dc:creator>Dwight Mengel</dc:creator>
  <cp:lastModifiedBy>50b002</cp:lastModifiedBy>
  <cp:revision>260</cp:revision>
  <dcterms:created xsi:type="dcterms:W3CDTF">2006-02-14T03:36:58Z</dcterms:created>
  <dcterms:modified xsi:type="dcterms:W3CDTF">2011-05-24T14:22:08Z</dcterms:modified>
</cp:coreProperties>
</file>