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41.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notesSlides/notesSlide146.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notesSlides/notesSlide118.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48.xml" ContentType="application/vnd.openxmlformats-officedocument.presentationml.slideLayout+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126.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s/slide98.xml" ContentType="application/vnd.openxmlformats-officedocument.presentationml.slide+xml"/>
  <Override PartName="/ppt/slides/slide146.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slides/slide118.xml" ContentType="application/vnd.openxmlformats-officedocument.presentationml.slide+xml"/>
  <Override PartName="/ppt/notesSlides/notesSlide128.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12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theme/theme8.xml" ContentType="application/vnd.openxmlformats-officedocument.them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notesSlides/notesSlide116.xml" ContentType="application/vnd.openxmlformats-officedocument.presentationml.notesSlide+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notesSlides/notesSlide3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2" r:id="rId1"/>
    <p:sldMasterId id="2147483828" r:id="rId2"/>
    <p:sldMasterId id="2147483831" r:id="rId3"/>
    <p:sldMasterId id="2147483821" r:id="rId4"/>
    <p:sldMasterId id="2147483822" r:id="rId5"/>
    <p:sldMasterId id="2147483823" r:id="rId6"/>
    <p:sldMasterId id="2147483970" r:id="rId7"/>
  </p:sldMasterIdLst>
  <p:notesMasterIdLst>
    <p:notesMasterId r:id="rId162"/>
  </p:notesMasterIdLst>
  <p:handoutMasterIdLst>
    <p:handoutMasterId r:id="rId163"/>
  </p:handoutMasterIdLst>
  <p:sldIdLst>
    <p:sldId id="411" r:id="rId8"/>
    <p:sldId id="703" r:id="rId9"/>
    <p:sldId id="704" r:id="rId10"/>
    <p:sldId id="600" r:id="rId11"/>
    <p:sldId id="412" r:id="rId12"/>
    <p:sldId id="682" r:id="rId13"/>
    <p:sldId id="601" r:id="rId14"/>
    <p:sldId id="602" r:id="rId15"/>
    <p:sldId id="420" r:id="rId16"/>
    <p:sldId id="422" r:id="rId17"/>
    <p:sldId id="423" r:id="rId18"/>
    <p:sldId id="424" r:id="rId19"/>
    <p:sldId id="425" r:id="rId20"/>
    <p:sldId id="426" r:id="rId21"/>
    <p:sldId id="427" r:id="rId22"/>
    <p:sldId id="603" r:id="rId23"/>
    <p:sldId id="605" r:id="rId24"/>
    <p:sldId id="604" r:id="rId25"/>
    <p:sldId id="436" r:id="rId26"/>
    <p:sldId id="437" r:id="rId27"/>
    <p:sldId id="429" r:id="rId28"/>
    <p:sldId id="606" r:id="rId29"/>
    <p:sldId id="440" r:id="rId30"/>
    <p:sldId id="607" r:id="rId31"/>
    <p:sldId id="455" r:id="rId32"/>
    <p:sldId id="456" r:id="rId33"/>
    <p:sldId id="458" r:id="rId34"/>
    <p:sldId id="459" r:id="rId35"/>
    <p:sldId id="432" r:id="rId36"/>
    <p:sldId id="442" r:id="rId37"/>
    <p:sldId id="444" r:id="rId38"/>
    <p:sldId id="443" r:id="rId39"/>
    <p:sldId id="460" r:id="rId40"/>
    <p:sldId id="462" r:id="rId41"/>
    <p:sldId id="463" r:id="rId42"/>
    <p:sldId id="445" r:id="rId43"/>
    <p:sldId id="446" r:id="rId44"/>
    <p:sldId id="447" r:id="rId45"/>
    <p:sldId id="448" r:id="rId46"/>
    <p:sldId id="450" r:id="rId47"/>
    <p:sldId id="451" r:id="rId48"/>
    <p:sldId id="616" r:id="rId49"/>
    <p:sldId id="452" r:id="rId50"/>
    <p:sldId id="453" r:id="rId51"/>
    <p:sldId id="454" r:id="rId52"/>
    <p:sldId id="465" r:id="rId53"/>
    <p:sldId id="466" r:id="rId54"/>
    <p:sldId id="467" r:id="rId55"/>
    <p:sldId id="693" r:id="rId56"/>
    <p:sldId id="469" r:id="rId57"/>
    <p:sldId id="694" r:id="rId58"/>
    <p:sldId id="472" r:id="rId59"/>
    <p:sldId id="475" r:id="rId60"/>
    <p:sldId id="478" r:id="rId61"/>
    <p:sldId id="695" r:id="rId62"/>
    <p:sldId id="696" r:id="rId63"/>
    <p:sldId id="485" r:id="rId64"/>
    <p:sldId id="489" r:id="rId65"/>
    <p:sldId id="642" r:id="rId66"/>
    <p:sldId id="488" r:id="rId67"/>
    <p:sldId id="641" r:id="rId68"/>
    <p:sldId id="490" r:id="rId69"/>
    <p:sldId id="617" r:id="rId70"/>
    <p:sldId id="624" r:id="rId71"/>
    <p:sldId id="625" r:id="rId72"/>
    <p:sldId id="483" r:id="rId73"/>
    <p:sldId id="622" r:id="rId74"/>
    <p:sldId id="619" r:id="rId75"/>
    <p:sldId id="680" r:id="rId76"/>
    <p:sldId id="690" r:id="rId77"/>
    <p:sldId id="620" r:id="rId78"/>
    <p:sldId id="623" r:id="rId79"/>
    <p:sldId id="626" r:id="rId80"/>
    <p:sldId id="627" r:id="rId81"/>
    <p:sldId id="628" r:id="rId82"/>
    <p:sldId id="629" r:id="rId83"/>
    <p:sldId id="630" r:id="rId84"/>
    <p:sldId id="632" r:id="rId85"/>
    <p:sldId id="633" r:id="rId86"/>
    <p:sldId id="634" r:id="rId87"/>
    <p:sldId id="635" r:id="rId88"/>
    <p:sldId id="636" r:id="rId89"/>
    <p:sldId id="637" r:id="rId90"/>
    <p:sldId id="638" r:id="rId91"/>
    <p:sldId id="672" r:id="rId92"/>
    <p:sldId id="673" r:id="rId93"/>
    <p:sldId id="697" r:id="rId94"/>
    <p:sldId id="647" r:id="rId95"/>
    <p:sldId id="491" r:id="rId96"/>
    <p:sldId id="643" r:id="rId97"/>
    <p:sldId id="521" r:id="rId98"/>
    <p:sldId id="705" r:id="rId99"/>
    <p:sldId id="523" r:id="rId100"/>
    <p:sldId id="525" r:id="rId101"/>
    <p:sldId id="526" r:id="rId102"/>
    <p:sldId id="527" r:id="rId103"/>
    <p:sldId id="529" r:id="rId104"/>
    <p:sldId id="651" r:id="rId105"/>
    <p:sldId id="532" r:id="rId106"/>
    <p:sldId id="531" r:id="rId107"/>
    <p:sldId id="533" r:id="rId108"/>
    <p:sldId id="652" r:id="rId109"/>
    <p:sldId id="536" r:id="rId110"/>
    <p:sldId id="683" r:id="rId111"/>
    <p:sldId id="684" r:id="rId112"/>
    <p:sldId id="685" r:id="rId113"/>
    <p:sldId id="686" r:id="rId114"/>
    <p:sldId id="687" r:id="rId115"/>
    <p:sldId id="688" r:id="rId116"/>
    <p:sldId id="689" r:id="rId117"/>
    <p:sldId id="645" r:id="rId118"/>
    <p:sldId id="698" r:id="rId119"/>
    <p:sldId id="699" r:id="rId120"/>
    <p:sldId id="700" r:id="rId121"/>
    <p:sldId id="701" r:id="rId122"/>
    <p:sldId id="702" r:id="rId123"/>
    <p:sldId id="691" r:id="rId124"/>
    <p:sldId id="494" r:id="rId125"/>
    <p:sldId id="510" r:id="rId126"/>
    <p:sldId id="511" r:id="rId127"/>
    <p:sldId id="653" r:id="rId128"/>
    <p:sldId id="518" r:id="rId129"/>
    <p:sldId id="692" r:id="rId130"/>
    <p:sldId id="648" r:id="rId131"/>
    <p:sldId id="660" r:id="rId132"/>
    <p:sldId id="554" r:id="rId133"/>
    <p:sldId id="555" r:id="rId134"/>
    <p:sldId id="560" r:id="rId135"/>
    <p:sldId id="655" r:id="rId136"/>
    <p:sldId id="539" r:id="rId137"/>
    <p:sldId id="540" r:id="rId138"/>
    <p:sldId id="541" r:id="rId139"/>
    <p:sldId id="542" r:id="rId140"/>
    <p:sldId id="543" r:id="rId141"/>
    <p:sldId id="544" r:id="rId142"/>
    <p:sldId id="545" r:id="rId143"/>
    <p:sldId id="546" r:id="rId144"/>
    <p:sldId id="547" r:id="rId145"/>
    <p:sldId id="656" r:id="rId146"/>
    <p:sldId id="663" r:id="rId147"/>
    <p:sldId id="677" r:id="rId148"/>
    <p:sldId id="564" r:id="rId149"/>
    <p:sldId id="566" r:id="rId150"/>
    <p:sldId id="567" r:id="rId151"/>
    <p:sldId id="665" r:id="rId152"/>
    <p:sldId id="568" r:id="rId153"/>
    <p:sldId id="572" r:id="rId154"/>
    <p:sldId id="569" r:id="rId155"/>
    <p:sldId id="570" r:id="rId156"/>
    <p:sldId id="669" r:id="rId157"/>
    <p:sldId id="670" r:id="rId158"/>
    <p:sldId id="593" r:id="rId159"/>
    <p:sldId id="594" r:id="rId160"/>
    <p:sldId id="599" r:id="rId161"/>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BA87"/>
    <a:srgbClr val="E9E0C9"/>
    <a:srgbClr val="DACAA2"/>
    <a:srgbClr val="AB9B55"/>
    <a:srgbClr val="0000FF"/>
    <a:srgbClr val="FBF7EF"/>
    <a:srgbClr val="CE0026"/>
    <a:srgbClr val="A38769"/>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82805" autoAdjust="0"/>
  </p:normalViewPr>
  <p:slideViewPr>
    <p:cSldViewPr snapToGrid="0">
      <p:cViewPr>
        <p:scale>
          <a:sx n="70" d="100"/>
          <a:sy n="70" d="100"/>
        </p:scale>
        <p:origin x="-720" y="-30"/>
      </p:cViewPr>
      <p:guideLst>
        <p:guide orient="horz" pos="3754"/>
        <p:guide pos="2880"/>
      </p:guideLst>
    </p:cSldViewPr>
  </p:slideViewPr>
  <p:outlineViewPr>
    <p:cViewPr>
      <p:scale>
        <a:sx n="33" d="100"/>
        <a:sy n="33" d="100"/>
      </p:scale>
      <p:origin x="0" y="30972"/>
    </p:cViewPr>
  </p:outlineViewPr>
  <p:notesTextViewPr>
    <p:cViewPr>
      <p:scale>
        <a:sx n="100" d="100"/>
        <a:sy n="100" d="100"/>
      </p:scale>
      <p:origin x="0" y="0"/>
    </p:cViewPr>
  </p:notesTextViewPr>
  <p:sorterViewPr>
    <p:cViewPr>
      <p:scale>
        <a:sx n="100" d="100"/>
        <a:sy n="100" d="100"/>
      </p:scale>
      <p:origin x="0" y="2604"/>
    </p:cViewPr>
  </p:sorterViewPr>
  <p:notesViewPr>
    <p:cSldViewPr snapToGrid="0">
      <p:cViewPr>
        <p:scale>
          <a:sx n="80" d="100"/>
          <a:sy n="80" d="100"/>
        </p:scale>
        <p:origin x="-1170" y="-84"/>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38" Type="http://schemas.openxmlformats.org/officeDocument/2006/relationships/slide" Target="slides/slide131.xml"/><Relationship Id="rId154" Type="http://schemas.openxmlformats.org/officeDocument/2006/relationships/slide" Target="slides/slide147.xml"/><Relationship Id="rId159" Type="http://schemas.openxmlformats.org/officeDocument/2006/relationships/slide" Target="slides/slide152.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144" Type="http://schemas.openxmlformats.org/officeDocument/2006/relationships/slide" Target="slides/slide137.xml"/><Relationship Id="rId149" Type="http://schemas.openxmlformats.org/officeDocument/2006/relationships/slide" Target="slides/slide142.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160" Type="http://schemas.openxmlformats.org/officeDocument/2006/relationships/slide" Target="slides/slide153.xml"/><Relationship Id="rId165" Type="http://schemas.openxmlformats.org/officeDocument/2006/relationships/viewProps" Target="viewProp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slide" Target="slides/slide143.xml"/><Relationship Id="rId155" Type="http://schemas.openxmlformats.org/officeDocument/2006/relationships/slide" Target="slides/slide14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61" Type="http://schemas.openxmlformats.org/officeDocument/2006/relationships/slide" Target="slides/slide154.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30" Type="http://schemas.openxmlformats.org/officeDocument/2006/relationships/slide" Target="slides/slide123.xml"/><Relationship Id="rId135" Type="http://schemas.openxmlformats.org/officeDocument/2006/relationships/slide" Target="slides/slide128.xml"/><Relationship Id="rId143" Type="http://schemas.openxmlformats.org/officeDocument/2006/relationships/slide" Target="slides/slide136.xml"/><Relationship Id="rId148" Type="http://schemas.openxmlformats.org/officeDocument/2006/relationships/slide" Target="slides/slide141.xml"/><Relationship Id="rId151" Type="http://schemas.openxmlformats.org/officeDocument/2006/relationships/slide" Target="slides/slide144.xml"/><Relationship Id="rId156" Type="http://schemas.openxmlformats.org/officeDocument/2006/relationships/slide" Target="slides/slide149.xml"/><Relationship Id="rId16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16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5666" name="Rectangle 2"/>
          <p:cNvSpPr>
            <a:spLocks noGrp="1" noChangeArrowheads="1"/>
          </p:cNvSpPr>
          <p:nvPr>
            <p:ph type="hdr" sz="quarter"/>
          </p:nvPr>
        </p:nvSpPr>
        <p:spPr bwMode="auto">
          <a:xfrm>
            <a:off x="0" y="1"/>
            <a:ext cx="3169920" cy="480060"/>
          </a:xfrm>
          <a:prstGeom prst="rect">
            <a:avLst/>
          </a:prstGeom>
          <a:noFill/>
          <a:ln w="9525">
            <a:noFill/>
            <a:miter lim="800000"/>
            <a:headEnd/>
            <a:tailEnd/>
          </a:ln>
          <a:effectLst/>
        </p:spPr>
        <p:txBody>
          <a:bodyPr vert="horz" wrap="square" lIns="95711" tIns="47855" rIns="95711" bIns="47855" numCol="1" anchor="t" anchorCtr="0" compatLnSpc="1">
            <a:prstTxWarp prst="textNoShape">
              <a:avLst/>
            </a:prstTxWarp>
          </a:bodyPr>
          <a:lstStyle>
            <a:lvl1pPr eaLnBrk="0" hangingPunct="0">
              <a:defRPr sz="1200"/>
            </a:lvl1pPr>
          </a:lstStyle>
          <a:p>
            <a:pPr>
              <a:defRPr/>
            </a:pPr>
            <a:endParaRPr lang="en-US"/>
          </a:p>
        </p:txBody>
      </p:sp>
      <p:sp>
        <p:nvSpPr>
          <p:cNvPr id="625668" name="Rectangle 4"/>
          <p:cNvSpPr>
            <a:spLocks noGrp="1" noChangeArrowheads="1"/>
          </p:cNvSpPr>
          <p:nvPr>
            <p:ph type="ftr" sz="quarter" idx="2"/>
          </p:nvPr>
        </p:nvSpPr>
        <p:spPr bwMode="auto">
          <a:xfrm>
            <a:off x="0" y="9119475"/>
            <a:ext cx="3169920" cy="480060"/>
          </a:xfrm>
          <a:prstGeom prst="rect">
            <a:avLst/>
          </a:prstGeom>
          <a:noFill/>
          <a:ln w="9525">
            <a:noFill/>
            <a:miter lim="800000"/>
            <a:headEnd/>
            <a:tailEnd/>
          </a:ln>
          <a:effectLst/>
        </p:spPr>
        <p:txBody>
          <a:bodyPr vert="horz" wrap="square" lIns="95711" tIns="47855" rIns="95711" bIns="47855" numCol="1" anchor="b" anchorCtr="0" compatLnSpc="1">
            <a:prstTxWarp prst="textNoShape">
              <a:avLst/>
            </a:prstTxWarp>
          </a:bodyPr>
          <a:lstStyle>
            <a:lvl1pPr eaLnBrk="0" hangingPunct="0">
              <a:defRPr sz="1200"/>
            </a:lvl1pPr>
          </a:lstStyle>
          <a:p>
            <a:pPr>
              <a:defRPr/>
            </a:pPr>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9" name="Rectangle 4"/>
          <p:cNvSpPr>
            <a:spLocks noGrp="1" noRot="1" noChangeAspect="1" noChangeArrowheads="1" noTextEdit="1"/>
          </p:cNvSpPr>
          <p:nvPr>
            <p:ph type="sldImg" idx="2"/>
          </p:nvPr>
        </p:nvSpPr>
        <p:spPr bwMode="auto">
          <a:xfrm>
            <a:off x="1257300" y="720725"/>
            <a:ext cx="4802188" cy="3600450"/>
          </a:xfrm>
          <a:prstGeom prst="rect">
            <a:avLst/>
          </a:prstGeom>
          <a:noFill/>
          <a:ln w="9525">
            <a:solidFill>
              <a:srgbClr val="000000"/>
            </a:solidFill>
            <a:miter lim="800000"/>
            <a:headEnd/>
            <a:tailEnd/>
          </a:ln>
        </p:spPr>
      </p:sp>
      <p:sp>
        <p:nvSpPr>
          <p:cNvPr id="196615" name="Rectangle 7"/>
          <p:cNvSpPr>
            <a:spLocks noGrp="1" noChangeArrowheads="1"/>
          </p:cNvSpPr>
          <p:nvPr>
            <p:ph type="sldNum" sz="quarter" idx="5"/>
          </p:nvPr>
        </p:nvSpPr>
        <p:spPr bwMode="auto">
          <a:xfrm>
            <a:off x="2072641" y="8977789"/>
            <a:ext cx="3169920" cy="480060"/>
          </a:xfrm>
          <a:prstGeom prst="rect">
            <a:avLst/>
          </a:prstGeom>
          <a:noFill/>
          <a:ln w="9525">
            <a:noFill/>
            <a:miter lim="800000"/>
            <a:headEnd/>
            <a:tailEnd/>
          </a:ln>
          <a:effectLst/>
        </p:spPr>
        <p:txBody>
          <a:bodyPr vert="horz" wrap="square" lIns="95711" tIns="47855" rIns="95711" bIns="47855" numCol="1" anchor="b" anchorCtr="0" compatLnSpc="1">
            <a:prstTxWarp prst="textNoShape">
              <a:avLst/>
            </a:prstTxWarp>
          </a:bodyPr>
          <a:lstStyle>
            <a:lvl1pPr algn="ctr" eaLnBrk="0" hangingPunct="0">
              <a:defRPr sz="1200">
                <a:latin typeface="Times New Roman" pitchFamily="18" charset="0"/>
                <a:cs typeface="Times New Roman" pitchFamily="18" charset="0"/>
              </a:defRPr>
            </a:lvl1pPr>
          </a:lstStyle>
          <a:p>
            <a:pPr>
              <a:defRPr/>
            </a:pPr>
            <a:fld id="{80144400-9268-407D-9DE4-692446659C5C}" type="slidenum">
              <a:rPr lang="en-US"/>
              <a:pPr>
                <a:defRPr/>
              </a:pPr>
              <a:t>‹#›</a:t>
            </a:fld>
            <a:endParaRPr lang="en-US"/>
          </a:p>
        </p:txBody>
      </p:sp>
      <p:sp>
        <p:nvSpPr>
          <p:cNvPr id="7" name="Notes Placeholder 6"/>
          <p:cNvSpPr>
            <a:spLocks noGrp="1"/>
          </p:cNvSpPr>
          <p:nvPr>
            <p:ph type="body" sz="quarter" idx="3"/>
          </p:nvPr>
        </p:nvSpPr>
        <p:spPr>
          <a:xfrm>
            <a:off x="731520" y="4561232"/>
            <a:ext cx="5852160" cy="4320213"/>
          </a:xfrm>
          <a:prstGeom prst="rect">
            <a:avLst/>
          </a:prstGeom>
        </p:spPr>
        <p:txBody>
          <a:bodyPr vert="horz" lIns="95711" tIns="47855" rIns="95711" bIns="4785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000" kern="1200">
        <a:solidFill>
          <a:schemeClr val="tx1"/>
        </a:solidFill>
        <a:latin typeface="Times New Roman" pitchFamily="18" charset="0"/>
        <a:ea typeface="+mn-ea"/>
        <a:cs typeface="Times New Roman" pitchFamily="18" charset="0"/>
      </a:defRPr>
    </a:lvl1pPr>
    <a:lvl2pPr marL="457200" algn="l" rtl="0" eaLnBrk="0" fontAlgn="base" hangingPunct="0">
      <a:spcBef>
        <a:spcPct val="30000"/>
      </a:spcBef>
      <a:spcAft>
        <a:spcPct val="0"/>
      </a:spcAft>
      <a:defRPr sz="1000" kern="1200">
        <a:solidFill>
          <a:schemeClr val="tx1"/>
        </a:solidFill>
        <a:latin typeface="Times New Roman" pitchFamily="18" charset="0"/>
        <a:ea typeface="+mn-ea"/>
        <a:cs typeface="Times New Roman" pitchFamily="18" charset="0"/>
      </a:defRPr>
    </a:lvl2pPr>
    <a:lvl3pPr marL="914400" algn="l" rtl="0" eaLnBrk="0" fontAlgn="base" hangingPunct="0">
      <a:spcBef>
        <a:spcPct val="30000"/>
      </a:spcBef>
      <a:spcAft>
        <a:spcPct val="0"/>
      </a:spcAft>
      <a:defRPr sz="1000" kern="1200">
        <a:solidFill>
          <a:schemeClr val="tx1"/>
        </a:solidFill>
        <a:latin typeface="Times New Roman" pitchFamily="18" charset="0"/>
        <a:ea typeface="+mn-ea"/>
        <a:cs typeface="Times New Roman" pitchFamily="18" charset="0"/>
      </a:defRPr>
    </a:lvl3pPr>
    <a:lvl4pPr marL="1371600" algn="l" rtl="0" eaLnBrk="0" fontAlgn="base" hangingPunct="0">
      <a:spcBef>
        <a:spcPct val="30000"/>
      </a:spcBef>
      <a:spcAft>
        <a:spcPct val="0"/>
      </a:spcAft>
      <a:defRPr sz="1000" kern="1200">
        <a:solidFill>
          <a:schemeClr val="tx1"/>
        </a:solidFill>
        <a:latin typeface="Times New Roman" pitchFamily="18" charset="0"/>
        <a:ea typeface="+mn-ea"/>
        <a:cs typeface="Times New Roman" pitchFamily="18" charset="0"/>
      </a:defRPr>
    </a:lvl4pPr>
    <a:lvl5pPr marL="1828800" algn="l" rtl="0" eaLnBrk="0" fontAlgn="base" hangingPunct="0">
      <a:spcBef>
        <a:spcPct val="30000"/>
      </a:spcBef>
      <a:spcAft>
        <a:spcPct val="0"/>
      </a:spcAft>
      <a:defRPr sz="10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9602" name="Rectangle 2"/>
          <p:cNvSpPr>
            <a:spLocks noGrp="1" noRot="1" noChangeAspect="1" noChangeArrowheads="1" noTextEdit="1"/>
          </p:cNvSpPr>
          <p:nvPr>
            <p:ph type="sldImg"/>
          </p:nvPr>
        </p:nvSpPr>
        <p:spPr/>
      </p:sp>
      <p:sp>
        <p:nvSpPr>
          <p:cNvPr id="4889603"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r>
              <a:rPr lang="en-US" dirty="0" smtClean="0"/>
              <a:t>The instructor should identify the concepts of </a:t>
            </a:r>
            <a:r>
              <a:rPr lang="en-US" b="1" u="sng" dirty="0" smtClean="0"/>
              <a:t>coordinated mobility</a:t>
            </a:r>
            <a:r>
              <a:rPr lang="en-US" dirty="0" smtClean="0"/>
              <a:t> and </a:t>
            </a:r>
            <a:r>
              <a:rPr lang="en-US" b="1" u="sng" dirty="0" smtClean="0"/>
              <a:t>mobility management</a:t>
            </a:r>
            <a:r>
              <a:rPr lang="en-US" dirty="0" smtClean="0"/>
              <a:t> as a reoccurring</a:t>
            </a:r>
            <a:r>
              <a:rPr lang="en-US" baseline="0" dirty="0" smtClean="0"/>
              <a:t> theme throughout the course.</a:t>
            </a:r>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7474" name="Rectangle 2"/>
          <p:cNvSpPr>
            <a:spLocks noGrp="1" noRot="1" noChangeAspect="1" noChangeArrowheads="1" noTextEdit="1"/>
          </p:cNvSpPr>
          <p:nvPr>
            <p:ph type="sldImg"/>
          </p:nvPr>
        </p:nvSpPr>
        <p:spPr/>
      </p:sp>
      <p:sp>
        <p:nvSpPr>
          <p:cNvPr id="4457475"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endParaRPr lang="en-US"/>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5890" name="Rectangle 2"/>
          <p:cNvSpPr>
            <a:spLocks noGrp="1" noRot="1" noChangeAspect="1" noChangeArrowheads="1" noTextEdit="1"/>
          </p:cNvSpPr>
          <p:nvPr>
            <p:ph type="sldImg"/>
          </p:nvPr>
        </p:nvSpPr>
        <p:spPr/>
      </p:sp>
      <p:sp>
        <p:nvSpPr>
          <p:cNvPr id="4645891" name="Rectangle 3"/>
          <p:cNvSpPr>
            <a:spLocks noGrp="1" noChangeArrowheads="1"/>
          </p:cNvSpPr>
          <p:nvPr>
            <p:ph type="body" idx="1"/>
          </p:nvPr>
        </p:nvSpPr>
        <p:spPr bwMode="auto">
          <a:xfrm>
            <a:off x="430680" y="4564067"/>
            <a:ext cx="6700850" cy="4327524"/>
          </a:xfrm>
          <a:prstGeom prst="rect">
            <a:avLst/>
          </a:prstGeom>
          <a:noFill/>
          <a:ln>
            <a:noFill/>
            <a:miter lim="800000"/>
            <a:headEnd/>
            <a:tailEnd/>
          </a:ln>
        </p:spPr>
        <p:txBody>
          <a:bodyPr lIns="94166" tIns="47083" rIns="94166" bIns="47083">
            <a:noAutofit/>
          </a:bodyPr>
          <a:lstStyle/>
          <a:p>
            <a:r>
              <a:rPr lang="en-US" b="1" u="sng" dirty="0" smtClean="0"/>
              <a:t>Camden</a:t>
            </a:r>
            <a:r>
              <a:rPr lang="en-US" b="1" u="sng" baseline="0" dirty="0" smtClean="0"/>
              <a:t> County, NJ</a:t>
            </a:r>
            <a:r>
              <a:rPr lang="en-US" baseline="0" dirty="0" smtClean="0"/>
              <a:t> has a number of transportation programs under their wings, including but not limited to: New Jersey Transit, Rutgers University Camden Shuttle Bus, Port Authority Transit Corporation of Pennsylvania and New Jersey (PATCO), </a:t>
            </a:r>
            <a:r>
              <a:rPr lang="en-US" baseline="0" dirty="0" err="1" smtClean="0"/>
              <a:t>Sen</a:t>
            </a:r>
            <a:r>
              <a:rPr lang="en-US" baseline="0" dirty="0" smtClean="0"/>
              <a:t>-Han Transit, and </a:t>
            </a:r>
            <a:r>
              <a:rPr lang="en-US" baseline="0" dirty="0" err="1" smtClean="0"/>
              <a:t>RiverLink</a:t>
            </a:r>
            <a:r>
              <a:rPr lang="en-US" baseline="0" dirty="0" smtClean="0"/>
              <a:t> Ferry. </a:t>
            </a:r>
          </a:p>
          <a:p>
            <a:r>
              <a:rPr lang="en-US" dirty="0" smtClean="0"/>
              <a:t>Commuter, municipalities, county governments, and employers all benefit from Cross County Connection’s work in seeking and providing viable transportation solutions for the southern New Jersey region.  Commuters benefit by using Cross County Connection as a centralized source of valuable information on joining carpools or vanpools, using trains, shuttles or buses, commuting by walking or biking, and finding timely traffic or roadway construction alerts.  They even reward commuters for using alternate transportation.  Municipalities and County Governments rely on their expertise in the creation and promotions of community shuttles and bicycle and pedestrian facilities, GIS mapping, transportation assessment and evaluation, and grant assistance.  Employers find a ready resource to help their employees get to work.  From basic services – providing bus or train schedules – to the complex full scale employee commute benefit programs, Cross County Connection seeks practical solutions to the issues employers face.</a:t>
            </a:r>
          </a:p>
          <a:p>
            <a:endParaRPr lang="en-US" dirty="0" smtClean="0"/>
          </a:p>
          <a:p>
            <a:r>
              <a:rPr lang="en-US" b="1" u="sng" dirty="0" smtClean="0"/>
              <a:t>Sacramento Transportation Management Association</a:t>
            </a:r>
            <a:r>
              <a:rPr lang="en-US" b="0" u="none" dirty="0" smtClean="0"/>
              <a:t> </a:t>
            </a:r>
            <a:r>
              <a:rPr lang="en-US" dirty="0" smtClean="0"/>
              <a:t>has a number of programs they administer.</a:t>
            </a:r>
            <a:r>
              <a:rPr lang="en-US" baseline="0" dirty="0" smtClean="0"/>
              <a:t>  </a:t>
            </a:r>
            <a:r>
              <a:rPr lang="en-US" dirty="0" smtClean="0"/>
              <a:t>These include: carpooling, commuter links, vanpool seats, bicycling, emergency ride home, park-ride lots, air quality, and traffic conditions.  </a:t>
            </a:r>
            <a:r>
              <a:rPr lang="en-US" b="0" dirty="0" smtClean="0"/>
              <a:t>Sacramento TMA </a:t>
            </a:r>
            <a:r>
              <a:rPr lang="en-US" dirty="0" smtClean="0"/>
              <a:t>is an independent, non-profit membership association, representing 182 employers and helping more than 90,740 commuters find alternatives to driving alone to work.  The TMA was founded in 1989 by employers concerned about the negative impact of Sacramento's traffic congestion and air pollution on their employees’ commutes and quality of life.</a:t>
            </a:r>
          </a:p>
          <a:p>
            <a:endParaRPr lang="en-US" dirty="0" smtClean="0"/>
          </a:p>
          <a:p>
            <a:r>
              <a:rPr lang="en-US" dirty="0" smtClean="0"/>
              <a:t>These programs are not all transit, but also include traffic and bicycles.  Other </a:t>
            </a:r>
            <a:r>
              <a:rPr lang="en-US" dirty="0" err="1" smtClean="0"/>
              <a:t>TMA’s</a:t>
            </a:r>
            <a:r>
              <a:rPr lang="en-US" dirty="0" smtClean="0"/>
              <a:t> are involved with employer subsidized bus passes, carpools, van pools.  They can also work on parking priorities and traffic signal phasing. </a:t>
            </a:r>
          </a:p>
          <a:p>
            <a:endParaRPr lang="en-US" baseline="0" dirty="0" smtClean="0"/>
          </a:p>
          <a:p>
            <a:r>
              <a:rPr lang="en-US" baseline="0" dirty="0" smtClean="0"/>
              <a:t>Source: </a:t>
            </a:r>
            <a:r>
              <a:rPr lang="en-US" baseline="0" dirty="0" err="1" smtClean="0"/>
              <a:t>www.publictransportation.org/systems/state.asp?state</a:t>
            </a:r>
            <a:r>
              <a:rPr lang="en-US" baseline="0" dirty="0" smtClean="0"/>
              <a:t>=NJ#A9</a:t>
            </a:r>
          </a:p>
          <a:p>
            <a:r>
              <a:rPr lang="en-US" dirty="0" err="1" smtClean="0"/>
              <a:t>www.driveless.com/aboutus_mission.htm</a:t>
            </a:r>
            <a:endParaRPr lang="en-US" dirty="0" smtClean="0"/>
          </a:p>
          <a:p>
            <a:r>
              <a:rPr lang="en-US" dirty="0" err="1" smtClean="0"/>
              <a:t>www.sacramento-tma.org</a:t>
            </a:r>
            <a:endParaRPr lang="en-US" dirty="0" smtClean="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101</a:t>
            </a:fld>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1232"/>
            <a:ext cx="6278067" cy="4320213"/>
          </a:xfrm>
        </p:spPr>
        <p:txBody>
          <a:bodyPr>
            <a:normAutofit/>
          </a:bodyPr>
          <a:lstStyle/>
          <a:p>
            <a:r>
              <a:rPr lang="en-US" smtClean="0"/>
              <a:t>Easter Seals Project ACTION's Introduction to Travel Training course is a free training initiative to increase the skills, knowledge, and abilities of travel training professionals. </a:t>
            </a:r>
            <a:br>
              <a:rPr lang="en-US" smtClean="0"/>
            </a:br>
            <a:endParaRPr lang="en-US" smtClean="0"/>
          </a:p>
          <a:p>
            <a:r>
              <a:rPr lang="en-US" smtClean="0"/>
              <a:t>Source: http://projectaction.easterseals.com/site/PageServer?pagename=ESPA_travel_training_intro_course_brochure</a:t>
            </a:r>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102</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2034" name="Rectangle 2"/>
          <p:cNvSpPr>
            <a:spLocks noGrp="1" noRot="1" noChangeAspect="1" noChangeArrowheads="1" noTextEdit="1"/>
          </p:cNvSpPr>
          <p:nvPr>
            <p:ph type="sldImg"/>
          </p:nvPr>
        </p:nvSpPr>
        <p:spPr/>
      </p:sp>
      <p:sp>
        <p:nvSpPr>
          <p:cNvPr id="4652035"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normAutofit/>
          </a:bodyPr>
          <a:lstStyle/>
          <a:p>
            <a:endParaRPr lang="en-US"/>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103</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Livable communities are part of system management.</a:t>
            </a:r>
          </a:p>
          <a:p>
            <a:endParaRPr lang="en-US" smtClean="0"/>
          </a:p>
          <a:p>
            <a:r>
              <a:rPr lang="en-US" smtClean="0"/>
              <a:t>Source:</a:t>
            </a:r>
            <a:r>
              <a:rPr lang="en-US" baseline="0" smtClean="0"/>
              <a:t> </a:t>
            </a:r>
            <a:r>
              <a:rPr lang="en-US" u="sng" baseline="0" smtClean="0"/>
              <a:t>Beyond 50.05: A report to the Nations on Livable Communities</a:t>
            </a:r>
            <a:r>
              <a:rPr lang="en-US" baseline="0" smtClean="0"/>
              <a:t>, AARP</a:t>
            </a:r>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104</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Socialization includes partners (e.g., movie partner, food partner, hobby partner).  Livable</a:t>
            </a:r>
            <a:r>
              <a:rPr lang="en-US" baseline="0" smtClean="0"/>
              <a:t> communities facilitate this.  It is cheaper to age in a community/house than an institution.  Transportation options are key to a successful livable community.</a:t>
            </a:r>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105</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What is a livable community?</a:t>
            </a:r>
            <a:r>
              <a:rPr lang="en-US" baseline="0" smtClean="0"/>
              <a:t>  Community attachment, home design, affordable and accessible housing, transportation and mobility.  These 4 topics will be discussed on the next few slides.</a:t>
            </a:r>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106</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7343">
              <a:defRPr/>
            </a:pPr>
            <a:r>
              <a:rPr lang="en-US" dirty="0" smtClean="0"/>
              <a:t>No stairs</a:t>
            </a:r>
            <a:r>
              <a:rPr lang="en-US" baseline="0" dirty="0" smtClean="0"/>
              <a:t> – better for wheelchairs and walkers</a:t>
            </a:r>
          </a:p>
          <a:p>
            <a:pPr defTabSz="957343">
              <a:defRPr/>
            </a:pPr>
            <a:r>
              <a:rPr lang="en-US" dirty="0" smtClean="0"/>
              <a:t>No door knobs – better for arthritis</a:t>
            </a:r>
          </a:p>
          <a:p>
            <a:pPr defTabSz="957343">
              <a:defRPr/>
            </a:pPr>
            <a:endParaRPr lang="en-US" dirty="0" smtClean="0"/>
          </a:p>
          <a:p>
            <a:pPr defTabSz="957343">
              <a:defRPr/>
            </a:pPr>
            <a:r>
              <a:rPr lang="en-US" dirty="0" smtClean="0"/>
              <a:t>Home design allows people to live in their homes longer.  In order to live longer you need mobility.</a:t>
            </a:r>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107</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 key is to provide mobility options for people to age at home.</a:t>
            </a:r>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108</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⅓</a:t>
            </a:r>
            <a:r>
              <a:rPr lang="en-US" dirty="0" smtClean="0"/>
              <a:t> of Americans can’t or choose not to drive.  Yet, most communities around the country are laced with roads that are inhospitable, at best, to people traveling by foot.  Children, older Americans, and minorities are especially at risk.</a:t>
            </a:r>
          </a:p>
          <a:p>
            <a:endParaRPr lang="en-US" dirty="0" smtClean="0"/>
          </a:p>
          <a:p>
            <a:pPr defTabSz="957343">
              <a:defRPr/>
            </a:pPr>
            <a:r>
              <a:rPr lang="en-US" dirty="0" smtClean="0"/>
              <a:t>Sacramento</a:t>
            </a:r>
            <a:r>
              <a:rPr lang="en-US" baseline="0" dirty="0" smtClean="0"/>
              <a:t> Example – Par</a:t>
            </a:r>
            <a:r>
              <a:rPr lang="en-US" dirty="0" smtClean="0"/>
              <a:t>atransit, Inc. provided used vehicles to a Vietnamese community for their internal transportation.  As a result, the Vietnamese community began to provide rides for Paratransit, Inc. at a cheaper cost than Paratransit, Inc.</a:t>
            </a:r>
            <a:r>
              <a:rPr lang="en-US" baseline="0" dirty="0" smtClean="0"/>
              <a:t>  This </a:t>
            </a:r>
            <a:r>
              <a:rPr lang="en-US" dirty="0" smtClean="0"/>
              <a:t>provided income to the Vietnamese community and cheaper</a:t>
            </a:r>
            <a:r>
              <a:rPr lang="en-US" baseline="0" dirty="0" smtClean="0"/>
              <a:t> costs for</a:t>
            </a:r>
            <a:r>
              <a:rPr lang="en-US" dirty="0" smtClean="0"/>
              <a:t> Paratransit, Inc.</a:t>
            </a:r>
          </a:p>
          <a:p>
            <a:endParaRPr lang="en-US" dirty="0" smtClean="0"/>
          </a:p>
          <a:p>
            <a:r>
              <a:rPr lang="en-US" dirty="0" smtClean="0"/>
              <a:t>In the 52 largest metro areas, annual spending of federal funds on bicycle and pedestrian projects averaged just $1.39 per person!</a:t>
            </a:r>
          </a:p>
          <a:p>
            <a:endParaRPr lang="en-US" dirty="0" smtClean="0"/>
          </a:p>
          <a:p>
            <a:r>
              <a:rPr lang="en-US" dirty="0" smtClean="0"/>
              <a:t>Nationwide, less than 1.5% of funds authorized under the current federal transportation law have been spent on projects to improve the safety of walking and bicycling.  It’s a ridiculously low figure when you consider that pedestrians comprise 11.8% of all traffic deaths and trips made on foot account for almost 9% of total trips.</a:t>
            </a:r>
          </a:p>
          <a:p>
            <a:endParaRPr lang="en-US" dirty="0" smtClean="0"/>
          </a:p>
          <a:p>
            <a:r>
              <a:rPr lang="en-US" dirty="0" smtClean="0"/>
              <a:t>Beverly Foundation is a research foundation on the West Coast.  They conducted a study that concluded if you teach people to use alternative forms of transportation before they need them, then the success rate of getting those people to use them is much higher.</a:t>
            </a:r>
            <a:endParaRPr lang="en-US" dirty="0"/>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109</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94015" y="4450191"/>
            <a:ext cx="6586844" cy="4509416"/>
          </a:xfrm>
        </p:spPr>
        <p:txBody>
          <a:bodyPr>
            <a:normAutofit fontScale="85000" lnSpcReduction="10000"/>
          </a:bodyPr>
          <a:lstStyle/>
          <a:p>
            <a:pPr>
              <a:lnSpc>
                <a:spcPct val="120000"/>
              </a:lnSpc>
              <a:spcBef>
                <a:spcPts val="0"/>
              </a:spcBef>
              <a:spcAft>
                <a:spcPts val="0"/>
              </a:spcAft>
            </a:pPr>
            <a:r>
              <a:rPr lang="en-US" sz="1200" dirty="0" smtClean="0"/>
              <a:t>On June 16, 2009, EPA joined with the U.S. Department of Housing and Urban Development (HUD) and the U. S. Department of Transportation (DOT) to help improve access to affordable housing, more transportation options, and lower transportation costs while protecting the environment in communities nationwide.  Through a set of guiding livability principles and a partnership agreement that will guide the agencies' efforts, this partnership will coordinate federal housing, transportation, and other infrastructure investments to protect the environment, promote equitable development, and help to address the challenges of climate change.</a:t>
            </a:r>
          </a:p>
          <a:p>
            <a:pPr>
              <a:lnSpc>
                <a:spcPct val="120000"/>
              </a:lnSpc>
              <a:spcBef>
                <a:spcPts val="0"/>
              </a:spcBef>
              <a:spcAft>
                <a:spcPts val="0"/>
              </a:spcAft>
            </a:pPr>
            <a:endParaRPr lang="en-US" sz="1200" dirty="0" smtClean="0"/>
          </a:p>
          <a:p>
            <a:pPr>
              <a:lnSpc>
                <a:spcPct val="120000"/>
              </a:lnSpc>
              <a:spcBef>
                <a:spcPts val="0"/>
              </a:spcBef>
              <a:spcAft>
                <a:spcPts val="0"/>
              </a:spcAft>
            </a:pPr>
            <a:r>
              <a:rPr lang="en-US" sz="1200" dirty="0" smtClean="0"/>
              <a:t>Livability principles:</a:t>
            </a:r>
          </a:p>
          <a:p>
            <a:pPr marL="233246" indent="-120589">
              <a:lnSpc>
                <a:spcPct val="120000"/>
              </a:lnSpc>
              <a:spcBef>
                <a:spcPts val="0"/>
              </a:spcBef>
              <a:spcAft>
                <a:spcPts val="0"/>
              </a:spcAft>
              <a:buFont typeface="Wingdings" pitchFamily="2" charset="2"/>
              <a:buChar char="§"/>
            </a:pPr>
            <a:r>
              <a:rPr lang="en-US" sz="1200" b="1" dirty="0" smtClean="0"/>
              <a:t>Provide more transportation choices – </a:t>
            </a:r>
            <a:r>
              <a:rPr lang="en-US" sz="1200" dirty="0" smtClean="0"/>
              <a:t>Develop safe, reliable, and economical transportation choices to decrease household transportation costs, reduce our nation’s dependence on foreign oil, improve air quality, reduce greenhouse gas emissions, and promote public health. </a:t>
            </a:r>
          </a:p>
          <a:p>
            <a:pPr marL="233246" indent="-120589">
              <a:lnSpc>
                <a:spcPct val="120000"/>
              </a:lnSpc>
              <a:spcBef>
                <a:spcPts val="0"/>
              </a:spcBef>
              <a:spcAft>
                <a:spcPts val="0"/>
              </a:spcAft>
              <a:buFont typeface="Wingdings" pitchFamily="2" charset="2"/>
              <a:buChar char="§"/>
            </a:pPr>
            <a:r>
              <a:rPr lang="en-US" sz="1200" b="1" dirty="0" smtClean="0"/>
              <a:t>Promote equitable, affordable housing – </a:t>
            </a:r>
            <a:r>
              <a:rPr lang="en-US" sz="1200" dirty="0" smtClean="0"/>
              <a:t>Expand location and energy-efficient housing choices for people of all ages, incomes, races, and ethnicities to increase mobility and lower the combined cost of housing and transportation. </a:t>
            </a:r>
          </a:p>
          <a:p>
            <a:pPr marL="233246" indent="-120589">
              <a:lnSpc>
                <a:spcPct val="120000"/>
              </a:lnSpc>
              <a:spcBef>
                <a:spcPts val="0"/>
              </a:spcBef>
              <a:spcAft>
                <a:spcPts val="0"/>
              </a:spcAft>
              <a:buFont typeface="Wingdings" pitchFamily="2" charset="2"/>
              <a:buChar char="§"/>
            </a:pPr>
            <a:r>
              <a:rPr lang="en-US" sz="1200" b="1" dirty="0" smtClean="0"/>
              <a:t>Enhance economic competitiveness – </a:t>
            </a:r>
            <a:r>
              <a:rPr lang="en-US" sz="1200" dirty="0" smtClean="0"/>
              <a:t>Improve economic competitiveness through reliable and timely access to employment centers, educational opportunities, services and other basic needs by workers, as well as expanded business access to markets. </a:t>
            </a:r>
          </a:p>
          <a:p>
            <a:pPr marL="233246" indent="-120589">
              <a:lnSpc>
                <a:spcPct val="120000"/>
              </a:lnSpc>
              <a:spcBef>
                <a:spcPts val="0"/>
              </a:spcBef>
              <a:spcAft>
                <a:spcPts val="0"/>
              </a:spcAft>
              <a:buFont typeface="Wingdings" pitchFamily="2" charset="2"/>
              <a:buChar char="§"/>
            </a:pPr>
            <a:r>
              <a:rPr lang="en-US" sz="1200" b="1" dirty="0" smtClean="0"/>
              <a:t>Support existing communities – </a:t>
            </a:r>
            <a:r>
              <a:rPr lang="en-US" sz="1200" dirty="0" smtClean="0"/>
              <a:t>Target federal funding toward existing communities – through strategies like transit oriented, mixed-use development, and land recycling – to increase community revitalization and the efficiency of public works investments and safeguard rural landscapes. </a:t>
            </a:r>
          </a:p>
          <a:p>
            <a:pPr marL="233246" indent="-120589">
              <a:lnSpc>
                <a:spcPct val="120000"/>
              </a:lnSpc>
              <a:spcBef>
                <a:spcPts val="0"/>
              </a:spcBef>
              <a:spcAft>
                <a:spcPts val="0"/>
              </a:spcAft>
              <a:buFont typeface="Wingdings" pitchFamily="2" charset="2"/>
              <a:buChar char="§"/>
            </a:pPr>
            <a:r>
              <a:rPr lang="en-US" sz="1200" b="1" dirty="0" smtClean="0"/>
              <a:t>Coordinate and leverage federal policies and investment – </a:t>
            </a:r>
            <a:r>
              <a:rPr lang="en-US" sz="1200" dirty="0" smtClean="0"/>
              <a:t>Align federal policies and funding to remove barriers to collaboration, leverage funding, and increase the accountability and effectiveness of all levels of government to plan for future growth, including making smart energy choices such as locally generated renewable energy </a:t>
            </a:r>
          </a:p>
          <a:p>
            <a:pPr marL="233246" indent="-120589">
              <a:lnSpc>
                <a:spcPct val="120000"/>
              </a:lnSpc>
              <a:spcBef>
                <a:spcPts val="0"/>
              </a:spcBef>
              <a:spcAft>
                <a:spcPts val="0"/>
              </a:spcAft>
              <a:buFont typeface="Wingdings" pitchFamily="2" charset="2"/>
              <a:buChar char="§"/>
            </a:pPr>
            <a:r>
              <a:rPr lang="en-US" sz="1200" b="1" dirty="0" smtClean="0"/>
              <a:t>Value communities and neighborhoods – </a:t>
            </a:r>
            <a:r>
              <a:rPr lang="en-US" sz="1200" dirty="0" smtClean="0"/>
              <a:t>Enhance the unique characteristics of all communities by investing in healthy, safe, and walkable neighborhoods – rural, urban, or suburban. </a:t>
            </a:r>
          </a:p>
          <a:p>
            <a:pPr>
              <a:lnSpc>
                <a:spcPct val="120000"/>
              </a:lnSpc>
              <a:spcBef>
                <a:spcPts val="0"/>
              </a:spcBef>
              <a:spcAft>
                <a:spcPts val="0"/>
              </a:spcAft>
            </a:pPr>
            <a:endParaRPr lang="en-US" sz="1200" dirty="0" smtClean="0"/>
          </a:p>
          <a:p>
            <a:pPr>
              <a:lnSpc>
                <a:spcPct val="120000"/>
              </a:lnSpc>
              <a:spcBef>
                <a:spcPts val="0"/>
              </a:spcBef>
              <a:spcAft>
                <a:spcPts val="0"/>
              </a:spcAft>
            </a:pPr>
            <a:r>
              <a:rPr lang="en-US" sz="1200" dirty="0" smtClean="0"/>
              <a:t>Source: http://www.epa.gov/smartgrowth/2009-0616-epahuddot.htm#livabilityprinciples</a:t>
            </a:r>
          </a:p>
          <a:p>
            <a:pPr>
              <a:lnSpc>
                <a:spcPct val="120000"/>
              </a:lnSpc>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pPr>
              <a:defRPr/>
            </a:pPr>
            <a:fld id="{978C9293-F6DA-46EB-9A76-C6FA6BA174DC}" type="slidenum">
              <a:rPr lang="en-US" smtClean="0"/>
              <a:pPr>
                <a:defRPr/>
              </a:pPr>
              <a:t>110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1650" name="Rectangle 2"/>
          <p:cNvSpPr>
            <a:spLocks noGrp="1" noRot="1" noChangeAspect="1" noChangeArrowheads="1" noTextEdit="1"/>
          </p:cNvSpPr>
          <p:nvPr>
            <p:ph type="sldImg"/>
          </p:nvPr>
        </p:nvSpPr>
        <p:spPr/>
      </p:sp>
      <p:sp>
        <p:nvSpPr>
          <p:cNvPr id="4891651"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endParaRPr lang="en-US"/>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7343">
              <a:defRPr/>
            </a:pPr>
            <a:r>
              <a:rPr lang="en-US" dirty="0" smtClean="0"/>
              <a:t>Cost allocation is the basis for sharing vehicles and trips.  Medicaid like the term cost sharing, but it is all the same in reality.</a:t>
            </a:r>
          </a:p>
          <a:p>
            <a:endParaRPr lang="en-US" dirty="0" smtClean="0"/>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111</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p:spPr>
      </p:sp>
      <p:sp>
        <p:nvSpPr>
          <p:cNvPr id="81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Most government and non-profit agencies operate on the zero based budgeting principle. This assumes you rebuild a budget eve year. It is not uncommon for the agency to be asked to develop multiple budgets with different assumptions.</a:t>
            </a:r>
          </a:p>
          <a:p>
            <a:pPr>
              <a:spcBef>
                <a:spcPct val="0"/>
              </a:spcBef>
            </a:pPr>
            <a:endParaRPr lang="en-US" dirty="0" smtClean="0"/>
          </a:p>
          <a:p>
            <a:pPr>
              <a:spcBef>
                <a:spcPct val="0"/>
              </a:spcBef>
            </a:pPr>
            <a:r>
              <a:rPr lang="en-US" dirty="0" smtClean="0"/>
              <a:t>Past experience is a good place to start.  The only problem with using past experience is that if there was an error in the past  it will continue in the future. That is why it is best to use past experience only as a guide and not as an absolute. In other words, don’t just increase your budget by 3% across the board, look at each line item.</a:t>
            </a:r>
          </a:p>
          <a:p>
            <a:pPr>
              <a:spcBef>
                <a:spcPct val="0"/>
              </a:spcBef>
            </a:pPr>
            <a:endParaRPr lang="en-US" dirty="0" smtClean="0"/>
          </a:p>
          <a:p>
            <a:pPr>
              <a:spcBef>
                <a:spcPct val="0"/>
              </a:spcBef>
            </a:pPr>
            <a:r>
              <a:rPr lang="en-US" dirty="0" smtClean="0"/>
              <a:t>Another good place to look for budget information is to review peer’s budgets and look at he NTD database for guidance. Again don’t use these as absolutes, you don’ know what is included in various line items</a:t>
            </a:r>
          </a:p>
        </p:txBody>
      </p:sp>
      <p:sp>
        <p:nvSpPr>
          <p:cNvPr id="8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3885CBE-48F6-4967-A393-CA6D074538C9}" type="slidenum">
              <a:rPr lang="en-US"/>
              <a:pPr fontAlgn="base">
                <a:spcBef>
                  <a:spcPct val="0"/>
                </a:spcBef>
                <a:spcAft>
                  <a:spcPct val="0"/>
                </a:spcAft>
              </a:pPr>
              <a:t>112</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ct val="0"/>
              </a:spcBef>
            </a:pPr>
            <a:r>
              <a:rPr lang="en-US" dirty="0" smtClean="0"/>
              <a:t>The bases for every budget is the days of operations, the revenue and total miles and hours. The driver pay hours and estimation of any overtime. You also need to know the number of vehicles, the number of non-driving positions, the fringe benefits costs, rent or depreciation, utilities costs.  </a:t>
            </a:r>
            <a:r>
              <a:rPr lang="en-US" b="1" u="sng" dirty="0" smtClean="0"/>
              <a:t>After mentioning these have the class list some additional.</a:t>
            </a:r>
          </a:p>
          <a:p>
            <a:pPr>
              <a:spcBef>
                <a:spcPct val="0"/>
              </a:spcBef>
            </a:pPr>
            <a:endParaRPr lang="en-US" b="1" u="sng" dirty="0" smtClean="0"/>
          </a:p>
          <a:p>
            <a:pPr>
              <a:spcBef>
                <a:spcPct val="0"/>
              </a:spcBef>
            </a:pPr>
            <a:r>
              <a:rPr lang="en-US" dirty="0" smtClean="0"/>
              <a:t>When developing a budget </a:t>
            </a:r>
            <a:r>
              <a:rPr lang="en-US" b="1" u="sng" dirty="0" smtClean="0"/>
              <a:t>all </a:t>
            </a:r>
            <a:r>
              <a:rPr lang="en-US" dirty="0" smtClean="0"/>
              <a:t>costs should be included, whether or not you as an agency has to pay them or not. You can always extricate them later. To get the true cost per unit you need have all the cost included</a:t>
            </a:r>
          </a:p>
        </p:txBody>
      </p:sp>
      <p:sp>
        <p:nvSpPr>
          <p:cNvPr id="9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B21E15-4742-411C-BC86-CAEED3C25AF1}" type="slidenum">
              <a:rPr lang="en-US"/>
              <a:pPr fontAlgn="base">
                <a:spcBef>
                  <a:spcPct val="0"/>
                </a:spcBef>
                <a:spcAft>
                  <a:spcPct val="0"/>
                </a:spcAft>
              </a:pPr>
              <a:t>113</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3" name="Notes Placeholder 2"/>
          <p:cNvSpPr>
            <a:spLocks noGrp="1"/>
          </p:cNvSpPr>
          <p:nvPr>
            <p:ph type="body" idx="1"/>
          </p:nvPr>
        </p:nvSpPr>
        <p:spPr bwMode="auto">
          <a:noFill/>
        </p:spPr>
        <p:txBody>
          <a:bodyPr wrap="square" numCol="1" anchor="t" anchorCtr="0" compatLnSpc="1">
            <a:prstTxWarp prst="textNoShape">
              <a:avLst/>
            </a:prstTxWarp>
          </a:bodyPr>
          <a:lstStyle/>
          <a:p>
            <a:pPr marL="124654" indent="-124654">
              <a:spcBef>
                <a:spcPct val="0"/>
              </a:spcBef>
              <a:buFont typeface="Wingdings" pitchFamily="2" charset="2"/>
              <a:buChar char="§"/>
            </a:pPr>
            <a:r>
              <a:rPr lang="en-US" dirty="0" smtClean="0"/>
              <a:t>There are different ways to “charge for service.” </a:t>
            </a:r>
          </a:p>
          <a:p>
            <a:pPr marL="124654" indent="-124654">
              <a:spcBef>
                <a:spcPct val="0"/>
              </a:spcBef>
              <a:buFont typeface="Wingdings" pitchFamily="2" charset="2"/>
              <a:buChar char="§"/>
            </a:pPr>
            <a:endParaRPr lang="en-US" dirty="0" smtClean="0"/>
          </a:p>
          <a:p>
            <a:pPr marL="124654" indent="-124654">
              <a:spcBef>
                <a:spcPct val="0"/>
              </a:spcBef>
              <a:buFont typeface="Wingdings" pitchFamily="2" charset="2"/>
              <a:buChar char="§"/>
            </a:pPr>
            <a:r>
              <a:rPr lang="en-US" dirty="0" smtClean="0"/>
              <a:t>If you are charging another agency for service, you want to use the fully allocated costs.  When you negotiate you need to be within the fully allocated and the marginal cost..</a:t>
            </a:r>
          </a:p>
          <a:p>
            <a:pPr marL="124654" indent="-124654">
              <a:spcBef>
                <a:spcPct val="0"/>
              </a:spcBef>
              <a:buFont typeface="Wingdings" pitchFamily="2" charset="2"/>
              <a:buChar char="§"/>
            </a:pPr>
            <a:endParaRPr lang="en-US" dirty="0" smtClean="0"/>
          </a:p>
          <a:p>
            <a:pPr marL="124654" indent="-124654">
              <a:spcBef>
                <a:spcPct val="0"/>
              </a:spcBef>
              <a:buFont typeface="Wingdings" pitchFamily="2" charset="2"/>
              <a:buChar char="§"/>
            </a:pPr>
            <a:r>
              <a:rPr lang="en-US" dirty="0" smtClean="0"/>
              <a:t>Marginal costs include drivers pay and fringe benefits, fuel, maintenance, etc.</a:t>
            </a:r>
          </a:p>
        </p:txBody>
      </p:sp>
      <p:sp>
        <p:nvSpPr>
          <p:cNvPr id="10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BFA090C-A5EE-4EED-8F77-0206E9367E32}" type="slidenum">
              <a:rPr lang="en-US"/>
              <a:pPr fontAlgn="base">
                <a:spcBef>
                  <a:spcPct val="0"/>
                </a:spcBef>
                <a:spcAft>
                  <a:spcPct val="0"/>
                </a:spcAft>
              </a:pPr>
              <a:t>114</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xfrm>
            <a:off x="731520" y="4561232"/>
            <a:ext cx="5513318" cy="4320213"/>
          </a:xfrm>
          <a:noFill/>
        </p:spPr>
        <p:txBody>
          <a:bodyPr wrap="square" numCol="1" anchor="t" anchorCtr="0" compatLnSpc="1">
            <a:prstTxWarp prst="textNoShape">
              <a:avLst/>
            </a:prstTxWarp>
          </a:bodyPr>
          <a:lstStyle/>
          <a:p>
            <a:pPr marL="124654" indent="-124654">
              <a:spcBef>
                <a:spcPct val="0"/>
              </a:spcBef>
              <a:buFont typeface="Wingdings" pitchFamily="2" charset="2"/>
              <a:buChar char="§"/>
            </a:pPr>
            <a:r>
              <a:rPr lang="en-US" dirty="0" smtClean="0"/>
              <a:t>OMB Circular A-122is for non-profit agencies. </a:t>
            </a:r>
          </a:p>
          <a:p>
            <a:pPr marL="124654" indent="-124654">
              <a:spcBef>
                <a:spcPct val="0"/>
              </a:spcBef>
            </a:pPr>
            <a:endParaRPr lang="en-US" dirty="0" smtClean="0"/>
          </a:p>
          <a:p>
            <a:pPr marL="124654" indent="-124654">
              <a:spcBef>
                <a:spcPct val="0"/>
              </a:spcBef>
              <a:buFont typeface="Wingdings" pitchFamily="2" charset="2"/>
              <a:buChar char="§"/>
            </a:pPr>
            <a:r>
              <a:rPr lang="en-US" dirty="0" smtClean="0"/>
              <a:t>There are also:</a:t>
            </a:r>
          </a:p>
          <a:p>
            <a:pPr marL="360665" lvl="2" indent="-124654">
              <a:spcBef>
                <a:spcPct val="0"/>
              </a:spcBef>
              <a:buFont typeface="Wingdings" pitchFamily="2" charset="2"/>
              <a:buChar char="Ø"/>
            </a:pPr>
            <a:r>
              <a:rPr lang="en-US" dirty="0" smtClean="0"/>
              <a:t> OMB Circular A-87 Cost principles for State and Local governments and Tribal governments (2CFR Part 225)</a:t>
            </a:r>
          </a:p>
          <a:p>
            <a:pPr marL="360665" lvl="2" indent="-124654">
              <a:spcBef>
                <a:spcPct val="0"/>
              </a:spcBef>
              <a:buFont typeface="Wingdings" pitchFamily="2" charset="2"/>
              <a:buChar char="Ø"/>
            </a:pPr>
            <a:r>
              <a:rPr lang="en-US" dirty="0" smtClean="0"/>
              <a:t>48 CFR  Part 31 – Contract Cost Principles and Procedures</a:t>
            </a:r>
          </a:p>
          <a:p>
            <a:pPr marL="124654" lvl="1" indent="-124654">
              <a:spcBef>
                <a:spcPct val="0"/>
              </a:spcBef>
              <a:buFont typeface="Wingdings" pitchFamily="2" charset="2"/>
              <a:buChar char="§"/>
            </a:pPr>
            <a:endParaRPr lang="en-US" dirty="0" smtClean="0"/>
          </a:p>
          <a:p>
            <a:pPr marL="124654" indent="-124654">
              <a:spcBef>
                <a:spcPct val="0"/>
              </a:spcBef>
              <a:buFont typeface="Wingdings" pitchFamily="2" charset="2"/>
              <a:buChar char="§"/>
            </a:pPr>
            <a:r>
              <a:rPr lang="en-US" dirty="0" smtClean="0"/>
              <a:t>These essentially say that cost need to be allocated based on benefit received.</a:t>
            </a:r>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9C5BA42-349B-4883-A21C-97BEB5A31BFA}" type="slidenum">
              <a:rPr lang="en-US"/>
              <a:pPr fontAlgn="base">
                <a:spcBef>
                  <a:spcPct val="0"/>
                </a:spcBef>
                <a:spcAft>
                  <a:spcPct val="0"/>
                </a:spcAft>
              </a:pPr>
              <a:t>115</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How do you do it?</a:t>
            </a:r>
          </a:p>
          <a:p>
            <a:pPr marL="124654" lvl="1" indent="-124654">
              <a:spcBef>
                <a:spcPct val="0"/>
              </a:spcBef>
              <a:buFont typeface="Wingdings" pitchFamily="2" charset="2"/>
              <a:buChar char="§"/>
            </a:pPr>
            <a:r>
              <a:rPr lang="en-US" dirty="0" smtClean="0"/>
              <a:t>Identify where duplication exists and determine shared resources could reduce the overall costs</a:t>
            </a:r>
          </a:p>
          <a:p>
            <a:pPr marL="124654" lvl="1" indent="-124654">
              <a:spcBef>
                <a:spcPct val="0"/>
              </a:spcBef>
              <a:buFont typeface="Wingdings" pitchFamily="2" charset="2"/>
              <a:buChar char="§"/>
            </a:pPr>
            <a:r>
              <a:rPr lang="en-US" dirty="0" smtClean="0"/>
              <a:t>Know your costs both fully allocated and marginal</a:t>
            </a:r>
          </a:p>
          <a:p>
            <a:pPr marL="124654" lvl="1" indent="-124654">
              <a:spcBef>
                <a:spcPct val="0"/>
              </a:spcBef>
              <a:buFont typeface="Wingdings" pitchFamily="2" charset="2"/>
              <a:buChar char="§"/>
            </a:pPr>
            <a:r>
              <a:rPr lang="en-US" dirty="0" smtClean="0"/>
              <a:t>Determine what needs to be done – shared vehicles, shared drivers, shared seats?  </a:t>
            </a:r>
          </a:p>
          <a:p>
            <a:pPr marL="124654" lvl="1" indent="-124654">
              <a:spcBef>
                <a:spcPct val="0"/>
              </a:spcBef>
              <a:buFont typeface="Wingdings" pitchFamily="2" charset="2"/>
              <a:buChar char="§"/>
            </a:pPr>
            <a:r>
              <a:rPr lang="en-US" dirty="0" smtClean="0"/>
              <a:t>Determine benefit to each party</a:t>
            </a:r>
          </a:p>
          <a:p>
            <a:pPr marL="124654" lvl="1" indent="-124654">
              <a:spcBef>
                <a:spcPct val="0"/>
              </a:spcBef>
              <a:buFont typeface="Wingdings" pitchFamily="2" charset="2"/>
              <a:buChar char="§"/>
            </a:pPr>
            <a:r>
              <a:rPr lang="en-US" dirty="0" smtClean="0"/>
              <a:t>Allocate costs</a:t>
            </a:r>
          </a:p>
          <a:p>
            <a:pPr marL="124654" lvl="1" indent="-124654">
              <a:spcBef>
                <a:spcPct val="0"/>
              </a:spcBef>
              <a:buFont typeface="Wingdings" pitchFamily="2" charset="2"/>
              <a:buChar char="§"/>
            </a:pPr>
            <a:r>
              <a:rPr lang="en-US" dirty="0" smtClean="0"/>
              <a:t>Develop an agreement </a:t>
            </a:r>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EC54AC6-87A3-45EB-B394-23E7FCADB3DE}" type="slidenum">
              <a:rPr lang="en-US"/>
              <a:pPr fontAlgn="base">
                <a:spcBef>
                  <a:spcPct val="0"/>
                </a:spcBef>
                <a:spcAft>
                  <a:spcPct val="0"/>
                </a:spcAft>
              </a:pPr>
              <a:t>116</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7105">
              <a:defRPr/>
            </a:pPr>
            <a:r>
              <a:rPr lang="en-US" dirty="0" smtClean="0"/>
              <a:t>The instructor will present a budget to the class.  The class will help fill in the numbers to calculate a rate.  Increase the discussion during the learning activity, but limit the explanation of the forms.</a:t>
            </a:r>
          </a:p>
          <a:p>
            <a:endParaRPr lang="en-US" dirty="0"/>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117</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0114" name="Rectangle 2"/>
          <p:cNvSpPr>
            <a:spLocks noGrp="1" noRot="1" noChangeAspect="1" noChangeArrowheads="1" noTextEdit="1"/>
          </p:cNvSpPr>
          <p:nvPr>
            <p:ph type="sldImg"/>
          </p:nvPr>
        </p:nvSpPr>
        <p:spPr/>
      </p:sp>
      <p:sp>
        <p:nvSpPr>
          <p:cNvPr id="4570115" name="Rectangle 3"/>
          <p:cNvSpPr>
            <a:spLocks noGrp="1" noChangeArrowheads="1"/>
          </p:cNvSpPr>
          <p:nvPr>
            <p:ph type="body" idx="1"/>
          </p:nvPr>
        </p:nvSpPr>
        <p:spPr bwMode="auto">
          <a:xfrm>
            <a:off x="392680" y="4564070"/>
            <a:ext cx="6713516" cy="4473437"/>
          </a:xfrm>
          <a:prstGeom prst="rect">
            <a:avLst/>
          </a:prstGeom>
          <a:noFill/>
          <a:ln>
            <a:noFill/>
            <a:miter lim="800000"/>
            <a:headEnd/>
            <a:tailEnd/>
          </a:ln>
        </p:spPr>
        <p:txBody>
          <a:bodyPr lIns="94154" tIns="47078" rIns="94154" bIns="47078">
            <a:normAutofit/>
          </a:bodyPr>
          <a:lstStyle/>
          <a:p>
            <a:r>
              <a:rPr lang="en-US" dirty="0"/>
              <a:t>There are many different degrees of coordination and ways to </a:t>
            </a:r>
            <a:r>
              <a:rPr lang="en-US" dirty="0" smtClean="0"/>
              <a:t>coordinate.  </a:t>
            </a:r>
            <a:endParaRPr lang="en-US" dirty="0"/>
          </a:p>
          <a:p>
            <a:pPr marL="119639" indent="-119639">
              <a:buFont typeface="Wingdings" pitchFamily="2" charset="2"/>
              <a:buChar char="§"/>
            </a:pPr>
            <a:r>
              <a:rPr lang="en-US" dirty="0"/>
              <a:t>Information </a:t>
            </a:r>
            <a:r>
              <a:rPr lang="en-US" dirty="0" smtClean="0"/>
              <a:t>sharing/central call centers: Centralized call centers make possible the centralization of all programs and informational referral. Travel Management Coordination Centers TMCC – MSAA.  For example, when </a:t>
            </a:r>
            <a:r>
              <a:rPr lang="en-US" dirty="0"/>
              <a:t>someone calls for a ride </a:t>
            </a:r>
            <a:r>
              <a:rPr lang="en-US" dirty="0" smtClean="0"/>
              <a:t>and an agency </a:t>
            </a:r>
            <a:r>
              <a:rPr lang="en-US" dirty="0"/>
              <a:t>does not provide that </a:t>
            </a:r>
            <a:r>
              <a:rPr lang="en-US" dirty="0" smtClean="0"/>
              <a:t>type of service, the agency </a:t>
            </a:r>
            <a:r>
              <a:rPr lang="en-US" dirty="0"/>
              <a:t>can do an information </a:t>
            </a:r>
            <a:r>
              <a:rPr lang="en-US" dirty="0" smtClean="0"/>
              <a:t>referral.</a:t>
            </a:r>
            <a:endParaRPr lang="en-US" dirty="0"/>
          </a:p>
          <a:p>
            <a:pPr marL="119639" indent="-119639">
              <a:buFont typeface="Wingdings" pitchFamily="2" charset="2"/>
              <a:buChar char="§"/>
            </a:pPr>
            <a:r>
              <a:rPr lang="en-US" dirty="0" smtClean="0"/>
              <a:t>Training</a:t>
            </a:r>
            <a:r>
              <a:rPr lang="en-US" dirty="0"/>
              <a:t>: Not all agencies or companies are large enough to have their own </a:t>
            </a:r>
            <a:r>
              <a:rPr lang="en-US" dirty="0" smtClean="0"/>
              <a:t>training department.  Shared </a:t>
            </a:r>
            <a:r>
              <a:rPr lang="en-US" dirty="0"/>
              <a:t>training </a:t>
            </a:r>
            <a:r>
              <a:rPr lang="en-US" dirty="0" smtClean="0"/>
              <a:t>can </a:t>
            </a:r>
            <a:r>
              <a:rPr lang="en-US" dirty="0"/>
              <a:t>reduce both </a:t>
            </a:r>
            <a:r>
              <a:rPr lang="en-US" dirty="0" smtClean="0"/>
              <a:t>agencies’ </a:t>
            </a:r>
            <a:r>
              <a:rPr lang="en-US" dirty="0"/>
              <a:t>and </a:t>
            </a:r>
            <a:r>
              <a:rPr lang="en-US" dirty="0" smtClean="0"/>
              <a:t>companies’ </a:t>
            </a:r>
            <a:r>
              <a:rPr lang="en-US" dirty="0"/>
              <a:t>costs.</a:t>
            </a:r>
          </a:p>
          <a:p>
            <a:pPr marL="119639" indent="-119639">
              <a:buFont typeface="Wingdings" pitchFamily="2" charset="2"/>
              <a:buChar char="§"/>
            </a:pPr>
            <a:r>
              <a:rPr lang="en-US" dirty="0" smtClean="0"/>
              <a:t>Maintenance</a:t>
            </a:r>
            <a:r>
              <a:rPr lang="en-US" dirty="0"/>
              <a:t>: Some transit authorities provide maintenance to human service programs to help bolster the </a:t>
            </a:r>
            <a:r>
              <a:rPr lang="en-US" dirty="0" smtClean="0"/>
              <a:t>system’s revenue and </a:t>
            </a:r>
            <a:r>
              <a:rPr lang="en-US" dirty="0"/>
              <a:t>also provide quality maintenance to a “non” transportation </a:t>
            </a:r>
            <a:r>
              <a:rPr lang="en-US" dirty="0" smtClean="0"/>
              <a:t>agency.</a:t>
            </a:r>
            <a:endParaRPr lang="en-US" dirty="0"/>
          </a:p>
          <a:p>
            <a:pPr marL="119639" indent="-119639" defTabSz="957105">
              <a:buFont typeface="Wingdings" pitchFamily="2" charset="2"/>
              <a:buChar char="§"/>
              <a:defRPr/>
            </a:pPr>
            <a:r>
              <a:rPr lang="en-US" dirty="0" smtClean="0"/>
              <a:t>Central </a:t>
            </a:r>
            <a:r>
              <a:rPr lang="en-US" dirty="0"/>
              <a:t>Dispatching: </a:t>
            </a:r>
            <a:r>
              <a:rPr lang="en-US" dirty="0" smtClean="0"/>
              <a:t>Central dispatching offers the opportunity for more coordinated transportation.</a:t>
            </a:r>
            <a:r>
              <a:rPr lang="en-US" baseline="0" dirty="0" smtClean="0"/>
              <a:t>  </a:t>
            </a:r>
            <a:r>
              <a:rPr lang="en-US" dirty="0" smtClean="0"/>
              <a:t>The central phone number allows mobility managers to match demand with resources.  It </a:t>
            </a:r>
            <a:r>
              <a:rPr lang="en-US" dirty="0"/>
              <a:t>is </a:t>
            </a:r>
            <a:r>
              <a:rPr lang="en-US" dirty="0" smtClean="0"/>
              <a:t>possible for </a:t>
            </a:r>
            <a:r>
              <a:rPr lang="en-US" dirty="0"/>
              <a:t>a central dispatch </a:t>
            </a:r>
            <a:r>
              <a:rPr lang="en-US" dirty="0" smtClean="0"/>
              <a:t>to control </a:t>
            </a:r>
            <a:r>
              <a:rPr lang="en-US" dirty="0"/>
              <a:t>multiple companies vehicles and drivers, thus controlling costs.</a:t>
            </a:r>
          </a:p>
          <a:p>
            <a:pPr marL="119639" indent="-119639">
              <a:buFont typeface="Wingdings" pitchFamily="2" charset="2"/>
              <a:buChar char="§"/>
            </a:pPr>
            <a:r>
              <a:rPr lang="en-US" dirty="0" smtClean="0"/>
              <a:t>Lead </a:t>
            </a:r>
            <a:r>
              <a:rPr lang="en-US" dirty="0"/>
              <a:t>Agency: One agency can provide </a:t>
            </a:r>
            <a:r>
              <a:rPr lang="en-US" dirty="0" smtClean="0"/>
              <a:t>staff </a:t>
            </a:r>
            <a:r>
              <a:rPr lang="en-US" dirty="0"/>
              <a:t>support to be the lead agency and provide other </a:t>
            </a:r>
            <a:r>
              <a:rPr lang="en-US" dirty="0" smtClean="0"/>
              <a:t>agencies with </a:t>
            </a:r>
            <a:r>
              <a:rPr lang="en-US" dirty="0"/>
              <a:t>management support.</a:t>
            </a:r>
          </a:p>
          <a:p>
            <a:pPr marL="119639" indent="-119639">
              <a:buFont typeface="Wingdings" pitchFamily="2" charset="2"/>
              <a:buChar char="§"/>
            </a:pPr>
            <a:r>
              <a:rPr lang="en-US" dirty="0" smtClean="0"/>
              <a:t>Brokerage</a:t>
            </a:r>
            <a:r>
              <a:rPr lang="en-US" dirty="0"/>
              <a:t>: This is the newest way to provide coordination, which is part of Mobility Management.  There are numerous brokerage </a:t>
            </a:r>
            <a:r>
              <a:rPr lang="en-US" dirty="0" smtClean="0"/>
              <a:t>models, </a:t>
            </a:r>
            <a:r>
              <a:rPr lang="en-US" dirty="0"/>
              <a:t>from simply call taking to eligibility determination and dispatching. Discuss the different </a:t>
            </a:r>
            <a:r>
              <a:rPr lang="en-US" dirty="0" smtClean="0"/>
              <a:t>functions: reservation center, eligibility, scheduling, routing, dispatching, operating, and capitation/fixed </a:t>
            </a:r>
            <a:r>
              <a:rPr lang="en-US" dirty="0"/>
              <a:t>fee/cost-plus-fixed </a:t>
            </a:r>
            <a:r>
              <a:rPr lang="en-US" dirty="0" smtClean="0"/>
              <a:t>fee.</a:t>
            </a:r>
          </a:p>
          <a:p>
            <a:pPr marL="239277" indent="-119639">
              <a:buFont typeface="Wingdings" pitchFamily="2" charset="2"/>
              <a:buChar char="Ø"/>
            </a:pPr>
            <a:r>
              <a:rPr lang="en-US" dirty="0" smtClean="0"/>
              <a:t>Examples: </a:t>
            </a:r>
          </a:p>
          <a:p>
            <a:pPr marL="358916" indent="-119639">
              <a:buFont typeface="Courier New" pitchFamily="49" charset="0"/>
              <a:buChar char="o"/>
            </a:pPr>
            <a:r>
              <a:rPr lang="en-US" dirty="0" smtClean="0"/>
              <a:t>Pittsburgh, PA: Diversified services and ride-sharing. One of the 15 largest paratransit operations in the United States, serving 2 million rides per year.</a:t>
            </a:r>
          </a:p>
          <a:p>
            <a:pPr marL="358916" indent="-119639">
              <a:buFont typeface="Courier New" pitchFamily="49" charset="0"/>
              <a:buChar char="o"/>
            </a:pPr>
            <a:r>
              <a:rPr lang="en-US" dirty="0" smtClean="0"/>
              <a:t>St. Louis, MO: Links Medicaid recipients to most cost effective provider in their region.  Prior to 2003 the cost per trip was $12. Today the cost is $7 per trip</a:t>
            </a:r>
          </a:p>
          <a:p>
            <a:pPr marL="358916" indent="-119639">
              <a:buFont typeface="Courier New" pitchFamily="49" charset="0"/>
              <a:buChar char="o"/>
            </a:pPr>
            <a:r>
              <a:rPr lang="en-US" dirty="0" smtClean="0"/>
              <a:t>Commonwealth of Kentucky: 15 regions serve the Commonwealth, each has there own broker. 13 of the brokers are public transportation providers. Complaints reduced to less that 1%.</a:t>
            </a:r>
          </a:p>
          <a:p>
            <a:pPr marL="358916" indent="-119639">
              <a:buFont typeface="Courier New" pitchFamily="49" charset="0"/>
              <a:buChar char="o"/>
            </a:pPr>
            <a:r>
              <a:rPr lang="en-US" dirty="0" smtClean="0"/>
              <a:t>Washington State: Under the Medicaid program the cost per trip is $17.  Without coordination the cost would be $60/trip</a:t>
            </a:r>
          </a:p>
          <a:p>
            <a:pPr marL="119639" indent="-119639">
              <a:buFont typeface="Wingdings" pitchFamily="2" charset="2"/>
              <a:buChar char="§"/>
            </a:pPr>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118</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8786" name="Rectangle 2"/>
          <p:cNvSpPr>
            <a:spLocks noGrp="1" noRot="1" noChangeAspect="1" noChangeArrowheads="1" noTextEdit="1"/>
          </p:cNvSpPr>
          <p:nvPr>
            <p:ph type="sldImg"/>
          </p:nvPr>
        </p:nvSpPr>
        <p:spPr/>
      </p:sp>
      <p:sp>
        <p:nvSpPr>
          <p:cNvPr id="4598787" name="Rectangle 3"/>
          <p:cNvSpPr>
            <a:spLocks noGrp="1" noChangeArrowheads="1"/>
          </p:cNvSpPr>
          <p:nvPr>
            <p:ph type="body" idx="1"/>
          </p:nvPr>
        </p:nvSpPr>
        <p:spPr bwMode="auto">
          <a:xfrm>
            <a:off x="582684" y="4564068"/>
            <a:ext cx="6384174" cy="4594458"/>
          </a:xfrm>
          <a:prstGeom prst="rect">
            <a:avLst/>
          </a:prstGeom>
          <a:noFill/>
          <a:ln>
            <a:noFill/>
            <a:miter lim="800000"/>
            <a:headEnd/>
            <a:tailEnd/>
          </a:ln>
        </p:spPr>
        <p:txBody>
          <a:bodyPr lIns="94154" tIns="47078" rIns="94154" bIns="47078">
            <a:normAutofit/>
          </a:bodyPr>
          <a:lstStyle/>
          <a:p>
            <a:pPr marL="122961" indent="-122961">
              <a:buFont typeface="Wingdings" pitchFamily="2" charset="2"/>
              <a:buChar char="§"/>
            </a:pPr>
            <a:r>
              <a:rPr lang="en-US" u="sng" dirty="0" smtClean="0"/>
              <a:t>Automatic Passenger Counters (APC)</a:t>
            </a:r>
            <a:r>
              <a:rPr lang="en-US" dirty="0" smtClean="0"/>
              <a:t>: By automating the collection of ridership data, APC systems allow recipients to improve system performance and record keeping.</a:t>
            </a:r>
            <a:endParaRPr lang="en-US" u="sng" dirty="0" smtClean="0"/>
          </a:p>
          <a:p>
            <a:pPr marL="122961" indent="-122961">
              <a:buFont typeface="Wingdings" pitchFamily="2" charset="2"/>
              <a:buChar char="§"/>
            </a:pPr>
            <a:r>
              <a:rPr lang="en-US" u="sng" dirty="0" smtClean="0"/>
              <a:t>Automatic Vehicle Location (AVL)</a:t>
            </a:r>
            <a:r>
              <a:rPr lang="en-US" dirty="0" smtClean="0"/>
              <a:t>: The benefits reported by recipients with AVL systems include:  the ability to pin-point the location of vehicles in real-time, improved employee efficiency, enhanced personnel management, better-quality customer service, the ability to more easily readjust routes and schedules, and an increased ability to monitor system performance.</a:t>
            </a:r>
            <a:endParaRPr lang="en-US" u="sng" dirty="0" smtClean="0"/>
          </a:p>
          <a:p>
            <a:pPr marL="122961" indent="-122961">
              <a:buFont typeface="Wingdings" pitchFamily="2" charset="2"/>
              <a:buChar char="§"/>
            </a:pPr>
            <a:r>
              <a:rPr lang="en-US" u="sng" dirty="0" smtClean="0"/>
              <a:t>Electronic Fare Collection/Payment (EFC)</a:t>
            </a:r>
            <a:r>
              <a:rPr lang="en-US" dirty="0" smtClean="0"/>
              <a:t>: JARC recipients reported a variety of benefits from EFC systems including:  improved financial controls, a reduction in pilferage, decreases in drivers’ work loads, improved reporting data, and reduction/prevention of fraud.</a:t>
            </a:r>
            <a:endParaRPr lang="en-US" u="sng" dirty="0" smtClean="0"/>
          </a:p>
          <a:p>
            <a:pPr marL="122961" indent="-122961">
              <a:buFont typeface="Wingdings" pitchFamily="2" charset="2"/>
              <a:buChar char="§"/>
            </a:pPr>
            <a:r>
              <a:rPr lang="en-US" u="sng" dirty="0" smtClean="0"/>
              <a:t>Geographic Information (GIS)</a:t>
            </a:r>
            <a:r>
              <a:rPr lang="en-US" dirty="0" smtClean="0"/>
              <a:t>: By providing graphic depictions of routes and service areas, recipients have reported a number of benefits resulting from the use of GIS.  These include: an improved foundation for route mapping, ability to provide seamless trip planning, improved data collection, and increased management tools to evaluate the effectiveness of routes and stops.  The new GIS technology allows planners and managers to have better access to data and to be able to use the data in planning functions.  This data can be mapped, which can then be used to improve service delivery.</a:t>
            </a:r>
          </a:p>
          <a:p>
            <a:pPr marL="239277" indent="-119639">
              <a:buFont typeface="Wingdings" pitchFamily="2" charset="2"/>
              <a:buChar char="Ø"/>
            </a:pPr>
            <a:r>
              <a:rPr lang="en-US" dirty="0" smtClean="0"/>
              <a:t>Route planning and analysis, bus dispatch and emergency response, AVL tracking, paratransit scheduling and routing, bus stop facility inventory, rail system facility management, track power communications and signal maintenance, accident reporting and analysis, demographic analysis and route restructuring, ridership analysis and reporting, transportation planning and modeling</a:t>
            </a:r>
          </a:p>
          <a:p>
            <a:pPr marL="122961" indent="-122961">
              <a:buFont typeface="Wingdings" pitchFamily="2" charset="2"/>
              <a:buChar char="§"/>
            </a:pPr>
            <a:r>
              <a:rPr lang="en-US" u="sng" dirty="0" smtClean="0"/>
              <a:t>Global Positioning (GPS)</a:t>
            </a:r>
            <a:r>
              <a:rPr lang="en-US" dirty="0" smtClean="0"/>
              <a:t>: Recipients with operational GPS reported an ability to track vehicle speeds and improve system safety and security by more effectively investigating collisions and vehicle speed complaints.</a:t>
            </a:r>
            <a:endParaRPr lang="en-US" u="sng" dirty="0" smtClean="0"/>
          </a:p>
          <a:p>
            <a:pPr marL="122961" indent="-122961">
              <a:buFont typeface="Wingdings" pitchFamily="2" charset="2"/>
              <a:buChar char="§"/>
            </a:pPr>
            <a:r>
              <a:rPr lang="en-US" u="sng" dirty="0" smtClean="0"/>
              <a:t>Mobile Data Terminal (MDT)</a:t>
            </a:r>
            <a:r>
              <a:rPr lang="en-US" dirty="0" smtClean="0"/>
              <a:t>: Installation of MDTs has provided reporting recipients with additional abilities including: increased communication tools, better techniques to check and monitor causes of accidents, and improved preventive maintenance processes.</a:t>
            </a:r>
            <a:endParaRPr lang="en-US" dirty="0"/>
          </a:p>
          <a:p>
            <a:pPr marL="122961" indent="-122961">
              <a:buFont typeface="Wingdings" pitchFamily="2" charset="2"/>
              <a:buChar char="§"/>
            </a:pPr>
            <a:r>
              <a:rPr lang="en-US" u="sng" dirty="0" smtClean="0"/>
              <a:t>On-board</a:t>
            </a:r>
            <a:r>
              <a:rPr lang="en-US" u="sng" baseline="0" dirty="0" smtClean="0"/>
              <a:t> Cameras</a:t>
            </a:r>
            <a:r>
              <a:rPr lang="en-US" baseline="0" dirty="0" smtClean="0"/>
              <a:t> – inside and outside vehicle</a:t>
            </a:r>
            <a:endParaRPr lang="en-US" dirty="0" smtClean="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119</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0834" name="Rectangle 2"/>
          <p:cNvSpPr>
            <a:spLocks noGrp="1" noRot="1" noChangeAspect="1" noChangeArrowheads="1" noTextEdit="1"/>
          </p:cNvSpPr>
          <p:nvPr>
            <p:ph type="sldImg"/>
          </p:nvPr>
        </p:nvSpPr>
        <p:spPr/>
      </p:sp>
      <p:sp>
        <p:nvSpPr>
          <p:cNvPr id="4600835" name="Rectangle 3"/>
          <p:cNvSpPr>
            <a:spLocks noGrp="1" noChangeArrowheads="1"/>
          </p:cNvSpPr>
          <p:nvPr>
            <p:ph type="body" idx="1"/>
          </p:nvPr>
        </p:nvSpPr>
        <p:spPr bwMode="auto">
          <a:xfrm>
            <a:off x="494015" y="4564069"/>
            <a:ext cx="6574180" cy="4614133"/>
          </a:xfrm>
          <a:prstGeom prst="rect">
            <a:avLst/>
          </a:prstGeom>
          <a:noFill/>
          <a:ln>
            <a:noFill/>
            <a:miter lim="800000"/>
            <a:headEnd/>
            <a:tailEnd/>
          </a:ln>
        </p:spPr>
        <p:txBody>
          <a:bodyPr lIns="94166" tIns="47083" rIns="94166" bIns="47083">
            <a:normAutofit/>
          </a:bodyPr>
          <a:lstStyle/>
          <a:p>
            <a:pPr marL="122961" indent="-122961">
              <a:buFont typeface="Wingdings" pitchFamily="2" charset="2"/>
              <a:buChar char="§"/>
            </a:pPr>
            <a:r>
              <a:rPr lang="en-US" u="sng" dirty="0" smtClean="0"/>
              <a:t>Scheduling </a:t>
            </a:r>
            <a:r>
              <a:rPr lang="en-US" u="sng" dirty="0"/>
              <a:t>and Dispatch (S&amp;D</a:t>
            </a:r>
            <a:r>
              <a:rPr lang="en-US" u="sng" dirty="0" smtClean="0"/>
              <a:t>)</a:t>
            </a:r>
            <a:r>
              <a:rPr lang="en-US" u="none" dirty="0" smtClean="0"/>
              <a:t>:</a:t>
            </a:r>
            <a:r>
              <a:rPr lang="en-US" dirty="0" smtClean="0"/>
              <a:t>  Benefits </a:t>
            </a:r>
            <a:r>
              <a:rPr lang="en-US" dirty="0"/>
              <a:t>derived from S&amp;D systems are varied.  Some of those reported by recipients with operational S&amp;D systems are:  increased abilities to meet local needs, streamlined billing and management reporting, improved responsiveness to rider requests, overall improvement in customer service, paperwork reduction, overall improvement in system efficiency, and more effective and efficient routing and scheduling</a:t>
            </a:r>
            <a:r>
              <a:rPr lang="en-US" dirty="0" smtClean="0"/>
              <a:t>.</a:t>
            </a:r>
          </a:p>
          <a:p>
            <a:pPr marL="239277" indent="-119639">
              <a:buFont typeface="Wingdings" pitchFamily="2" charset="2"/>
              <a:buChar char="Ø"/>
            </a:pPr>
            <a:r>
              <a:rPr lang="en-US" dirty="0" smtClean="0"/>
              <a:t>Software matching – Routing and scheduling systems.  The new software allows matching of trips to improve ride sharing, which improves efficiency, and therefore can lower costs.</a:t>
            </a:r>
            <a:endParaRPr lang="en-US" dirty="0"/>
          </a:p>
          <a:p>
            <a:pPr marL="122961" indent="-122961">
              <a:buFont typeface="Wingdings" pitchFamily="2" charset="2"/>
              <a:buChar char="§"/>
            </a:pPr>
            <a:r>
              <a:rPr lang="en-US" u="sng" dirty="0"/>
              <a:t>Transit Signal Priority (TSP</a:t>
            </a:r>
            <a:r>
              <a:rPr lang="en-US" u="sng" dirty="0" smtClean="0"/>
              <a:t>)</a:t>
            </a:r>
            <a:r>
              <a:rPr lang="en-US" u="none" dirty="0" smtClean="0"/>
              <a:t>:</a:t>
            </a:r>
            <a:r>
              <a:rPr lang="en-US" dirty="0" smtClean="0"/>
              <a:t>  Recipients </a:t>
            </a:r>
            <a:r>
              <a:rPr lang="en-US" dirty="0"/>
              <a:t>reported that TSP systems improved route performance.</a:t>
            </a:r>
            <a:endParaRPr lang="en-US" u="sng" dirty="0"/>
          </a:p>
          <a:p>
            <a:pPr marL="122961" indent="-122961">
              <a:buFont typeface="Wingdings" pitchFamily="2" charset="2"/>
              <a:buChar char="§"/>
            </a:pPr>
            <a:r>
              <a:rPr lang="en-US" u="sng" dirty="0"/>
              <a:t>Transit Security (TS</a:t>
            </a:r>
            <a:r>
              <a:rPr lang="en-US" u="sng" dirty="0" smtClean="0"/>
              <a:t>)</a:t>
            </a:r>
            <a:r>
              <a:rPr lang="en-US" u="none" dirty="0" smtClean="0"/>
              <a:t>:</a:t>
            </a:r>
            <a:r>
              <a:rPr lang="en-US" dirty="0" smtClean="0"/>
              <a:t>  Use </a:t>
            </a:r>
            <a:r>
              <a:rPr lang="en-US" dirty="0"/>
              <a:t>of TS systems has allowed reporting recipients to more easily monitor emergencies; reduce and in some instances eliminate fraudulent accident claims; and more effectively monitor onboard activities on vehicles.</a:t>
            </a:r>
            <a:endParaRPr lang="en-US" u="sng" dirty="0"/>
          </a:p>
          <a:p>
            <a:pPr marL="122961" indent="-122961">
              <a:buFont typeface="Wingdings" pitchFamily="2" charset="2"/>
              <a:buChar char="§"/>
            </a:pPr>
            <a:r>
              <a:rPr lang="en-US" u="sng" dirty="0"/>
              <a:t>Transit/Fleet Management (TM</a:t>
            </a:r>
            <a:r>
              <a:rPr lang="en-US" u="sng" dirty="0" smtClean="0"/>
              <a:t>)</a:t>
            </a:r>
            <a:r>
              <a:rPr lang="en-US" u="none" dirty="0" smtClean="0"/>
              <a:t>:</a:t>
            </a:r>
            <a:r>
              <a:rPr lang="en-US" dirty="0" smtClean="0"/>
              <a:t>  TM </a:t>
            </a:r>
            <a:r>
              <a:rPr lang="en-US" dirty="0"/>
              <a:t>systems provide reporting recipients with tools to improve system-wide operating efficiencies.  Specific benefits include:  improved record keeping, upgraded maintenance processes, and the ability to increase ridership.</a:t>
            </a:r>
            <a:endParaRPr lang="en-US" u="sng" dirty="0"/>
          </a:p>
          <a:p>
            <a:pPr marL="122961" indent="-122961">
              <a:buFont typeface="Wingdings" pitchFamily="2" charset="2"/>
              <a:buChar char="§"/>
            </a:pPr>
            <a:r>
              <a:rPr lang="en-US" u="sng" dirty="0"/>
              <a:t>Traveler Information (</a:t>
            </a:r>
            <a:r>
              <a:rPr lang="en-US" u="sng" dirty="0" smtClean="0"/>
              <a:t>TI)</a:t>
            </a:r>
            <a:r>
              <a:rPr lang="en-US" u="none" dirty="0" smtClean="0"/>
              <a:t>:</a:t>
            </a:r>
            <a:r>
              <a:rPr lang="en-US" dirty="0" smtClean="0"/>
              <a:t>  Benefits </a:t>
            </a:r>
            <a:r>
              <a:rPr lang="en-US" dirty="0"/>
              <a:t>from operational TI systems reported by recipients include:  improved customer service, increased safety and security, and improved organizational images</a:t>
            </a:r>
            <a:r>
              <a:rPr lang="en-US" dirty="0" smtClean="0"/>
              <a:t>.</a:t>
            </a:r>
          </a:p>
          <a:p>
            <a:pPr marL="122961" indent="-122961">
              <a:buFont typeface="Wingdings" pitchFamily="2" charset="2"/>
              <a:buChar char="§"/>
            </a:pPr>
            <a:r>
              <a:rPr lang="en-US" u="sng" dirty="0" smtClean="0"/>
              <a:t>Personal technology</a:t>
            </a:r>
            <a:r>
              <a:rPr lang="en-US" u="none" dirty="0" smtClean="0"/>
              <a:t>:</a:t>
            </a:r>
            <a:r>
              <a:rPr lang="en-US" dirty="0" smtClean="0"/>
              <a:t>  There are a number of technologies that will benefit individuals.  These include: PDA’s, cellular phones, and pagers.  New technology offers independence to visually impaired riders.  Voice and Braille guidance system makes TriMet a national leader.  People who are blind or visually impaired can now find their way on the TriMet system with new technology unveiled this week.  Downloadable software allows them to receive voice or Braille instructions on how to get to any of TriMet's 7,700 bus stops and 64 MAX stations.  “This technology means people who are blind or visually impaired will be able to ride TriMet with greater ease and independence,” said Fred Hansen, TriMet General Manager.  TriMet is the first transit agency in the nation to use this technology to provide comprehensive transit information for riders who are visually impaired.  Because of its extensive database, TriMet was able to easily incorporate its transit information with the </a:t>
            </a:r>
            <a:r>
              <a:rPr lang="en-US" dirty="0" err="1" smtClean="0"/>
              <a:t>BrailleNote</a:t>
            </a:r>
            <a:r>
              <a:rPr lang="en-US" dirty="0" smtClean="0"/>
              <a:t> system.  Exact locations of the bus stops and amenities had been gathered using GPS technology in 1998. </a:t>
            </a:r>
          </a:p>
          <a:p>
            <a:pPr marL="122961" indent="-122961"/>
            <a:endParaRPr lang="en-US" sz="800" dirty="0" smtClean="0"/>
          </a:p>
          <a:p>
            <a:pPr marL="122961" indent="-122961">
              <a:buFont typeface="Wingdings" pitchFamily="2" charset="2"/>
              <a:buChar char="§"/>
            </a:pPr>
            <a:endParaRPr lang="en-US" sz="800"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120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1570" name="Rectangle 2"/>
          <p:cNvSpPr>
            <a:spLocks noGrp="1" noRot="1" noChangeAspect="1" noChangeArrowheads="1" noTextEdit="1"/>
          </p:cNvSpPr>
          <p:nvPr>
            <p:ph type="sldImg"/>
          </p:nvPr>
        </p:nvSpPr>
        <p:spPr/>
      </p:sp>
      <p:sp>
        <p:nvSpPr>
          <p:cNvPr id="4461571"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pPr marL="119639" indent="-119639">
              <a:buFont typeface="Wingdings" pitchFamily="2" charset="2"/>
              <a:buChar char="§"/>
            </a:pPr>
            <a:r>
              <a:rPr lang="en-US" dirty="0"/>
              <a:t>Mobility </a:t>
            </a:r>
            <a:r>
              <a:rPr lang="en-US" dirty="0" smtClean="0"/>
              <a:t>management </a:t>
            </a:r>
            <a:r>
              <a:rPr lang="en-US" dirty="0"/>
              <a:t>is a management tool that </a:t>
            </a:r>
            <a:r>
              <a:rPr lang="en-US" b="1" u="sng" dirty="0"/>
              <a:t>maximizes resources</a:t>
            </a:r>
            <a:r>
              <a:rPr lang="en-US" dirty="0"/>
              <a:t> through the process of </a:t>
            </a:r>
            <a:r>
              <a:rPr lang="en-US" dirty="0" smtClean="0"/>
              <a:t>collaboration and coordination.</a:t>
            </a:r>
            <a:r>
              <a:rPr lang="en-US" baseline="0" dirty="0" smtClean="0"/>
              <a:t>  But coordination is just a piece of mobility management</a:t>
            </a:r>
            <a:r>
              <a:rPr lang="en-US" dirty="0" smtClean="0"/>
              <a:t>.</a:t>
            </a:r>
            <a:endParaRPr lang="en-US" dirty="0"/>
          </a:p>
          <a:p>
            <a:pPr marL="119639" indent="-119639">
              <a:buFont typeface="Wingdings" pitchFamily="2" charset="2"/>
              <a:buChar char="§"/>
            </a:pPr>
            <a:r>
              <a:rPr lang="en-US" dirty="0"/>
              <a:t>There are many on-going efforts, but few have taken the idea to the full extent</a:t>
            </a:r>
            <a:r>
              <a:rPr lang="en-US" dirty="0" smtClean="0"/>
              <a:t>.  </a:t>
            </a:r>
            <a:r>
              <a:rPr lang="en-US" dirty="0"/>
              <a:t>Some examples include:</a:t>
            </a:r>
          </a:p>
          <a:p>
            <a:pPr marL="239277" lvl="1" indent="-119639">
              <a:buFont typeface="Wingdings" pitchFamily="2" charset="2"/>
              <a:buChar char="Ø"/>
            </a:pPr>
            <a:r>
              <a:rPr lang="en-US" dirty="0"/>
              <a:t>Florida’s Community Transportation Coordinators</a:t>
            </a:r>
          </a:p>
          <a:p>
            <a:pPr marL="239277" lvl="1" indent="-119639">
              <a:buFont typeface="Wingdings" pitchFamily="2" charset="2"/>
              <a:buChar char="Ø"/>
            </a:pPr>
            <a:r>
              <a:rPr lang="en-US" dirty="0"/>
              <a:t>Washington State Regional Brokerages</a:t>
            </a:r>
          </a:p>
          <a:p>
            <a:pPr marL="119639" indent="-119639">
              <a:buFont typeface="Wingdings" pitchFamily="2" charset="2"/>
              <a:buChar char="§"/>
            </a:pPr>
            <a:r>
              <a:rPr lang="en-US" dirty="0"/>
              <a:t>The change </a:t>
            </a:r>
            <a:r>
              <a:rPr lang="en-US" dirty="0" smtClean="0"/>
              <a:t>taking </a:t>
            </a:r>
            <a:r>
              <a:rPr lang="en-US" dirty="0"/>
              <a:t>place includes changes in attitudes, perspectives, </a:t>
            </a:r>
            <a:r>
              <a:rPr lang="en-US" dirty="0" smtClean="0"/>
              <a:t>skills, </a:t>
            </a:r>
            <a:r>
              <a:rPr lang="en-US" dirty="0"/>
              <a:t>and </a:t>
            </a:r>
            <a:r>
              <a:rPr lang="en-US" dirty="0" smtClean="0"/>
              <a:t>resources.</a:t>
            </a:r>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An example of cost savings</a:t>
            </a:r>
            <a:r>
              <a:rPr lang="en-US" baseline="0" smtClean="0"/>
              <a:t> – When using GPS technology, you will save on fuel – you won’t get lost and waste gas!</a:t>
            </a:r>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121</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5170" name="Rectangle 2"/>
          <p:cNvSpPr>
            <a:spLocks noGrp="1" noRot="1" noChangeAspect="1" noChangeArrowheads="1" noTextEdit="1"/>
          </p:cNvSpPr>
          <p:nvPr>
            <p:ph type="sldImg"/>
          </p:nvPr>
        </p:nvSpPr>
        <p:spPr>
          <a:xfrm>
            <a:off x="1262063" y="722313"/>
            <a:ext cx="4797425" cy="3598862"/>
          </a:xfrm>
        </p:spPr>
      </p:sp>
      <p:sp>
        <p:nvSpPr>
          <p:cNvPr id="4615171" name="Rectangle 3"/>
          <p:cNvSpPr>
            <a:spLocks noGrp="1" noChangeArrowheads="1"/>
          </p:cNvSpPr>
          <p:nvPr>
            <p:ph type="body" idx="1"/>
          </p:nvPr>
        </p:nvSpPr>
        <p:spPr bwMode="auto">
          <a:xfrm>
            <a:off x="947738" y="4560893"/>
            <a:ext cx="5422900" cy="4318001"/>
          </a:xfrm>
          <a:prstGeom prst="rect">
            <a:avLst/>
          </a:prstGeom>
          <a:noFill/>
          <a:ln>
            <a:noFill/>
            <a:miter lim="800000"/>
            <a:headEnd/>
            <a:tailEnd/>
          </a:ln>
        </p:spPr>
        <p:txBody>
          <a:bodyPr lIns="94154" tIns="47078" rIns="94154" bIns="47078">
            <a:normAutofit/>
          </a:bodyPr>
          <a:lstStyle/>
          <a:p>
            <a:r>
              <a:rPr lang="en-US" dirty="0" smtClean="0"/>
              <a:t>8 original sites:</a:t>
            </a:r>
          </a:p>
          <a:p>
            <a:r>
              <a:rPr lang="en-US" dirty="0" smtClean="0"/>
              <a:t>Aiken, SC</a:t>
            </a:r>
          </a:p>
          <a:p>
            <a:r>
              <a:rPr lang="en-US" dirty="0" smtClean="0"/>
              <a:t>Camden, NJ</a:t>
            </a:r>
          </a:p>
          <a:p>
            <a:r>
              <a:rPr lang="en-US" dirty="0" smtClean="0"/>
              <a:t>Paducah, KY</a:t>
            </a:r>
          </a:p>
          <a:p>
            <a:r>
              <a:rPr lang="en-US" dirty="0" smtClean="0"/>
              <a:t>Fitchburg, MA</a:t>
            </a:r>
          </a:p>
          <a:p>
            <a:r>
              <a:rPr lang="en-US" dirty="0" smtClean="0"/>
              <a:t>Orlando, FL</a:t>
            </a:r>
          </a:p>
          <a:p>
            <a:r>
              <a:rPr lang="en-US" dirty="0" smtClean="0"/>
              <a:t>Atlanta,</a:t>
            </a:r>
            <a:r>
              <a:rPr lang="en-US" baseline="0" dirty="0" smtClean="0"/>
              <a:t> GA</a:t>
            </a:r>
          </a:p>
          <a:p>
            <a:r>
              <a:rPr lang="en-US" baseline="0" dirty="0" smtClean="0"/>
              <a:t>Kent, OH</a:t>
            </a:r>
          </a:p>
          <a:p>
            <a:r>
              <a:rPr lang="en-US" baseline="0" dirty="0" smtClean="0"/>
              <a:t>Louisville, KY</a:t>
            </a:r>
          </a:p>
          <a:p>
            <a:endParaRPr lang="en-US" baseline="0" dirty="0" smtClean="0"/>
          </a:p>
          <a:p>
            <a:r>
              <a:rPr lang="en-US" baseline="0" dirty="0" smtClean="0"/>
              <a:t>Implementation scheduled for 8/2010.</a:t>
            </a:r>
            <a:endParaRPr lang="en-US" dirty="0" smtClean="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122</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3746" name="Rectangle 2"/>
          <p:cNvSpPr>
            <a:spLocks noGrp="1" noRot="1" noChangeAspect="1" noChangeArrowheads="1" noTextEdit="1"/>
          </p:cNvSpPr>
          <p:nvPr>
            <p:ph type="sldImg"/>
          </p:nvPr>
        </p:nvSpPr>
        <p:spPr/>
      </p:sp>
      <p:sp>
        <p:nvSpPr>
          <p:cNvPr id="5023747"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normAutofit/>
          </a:bodyPr>
          <a:lstStyle/>
          <a:p>
            <a:r>
              <a:rPr lang="en-US" dirty="0"/>
              <a:t>There are many innovative programs that have elements of </a:t>
            </a:r>
            <a:r>
              <a:rPr lang="en-US" dirty="0" smtClean="0"/>
              <a:t>mobility management.</a:t>
            </a:r>
            <a:endParaRPr lang="en-US" dirty="0"/>
          </a:p>
          <a:p>
            <a:pPr marL="119639" indent="-119639">
              <a:buFont typeface="Wingdings" pitchFamily="2" charset="2"/>
              <a:buChar char="§"/>
            </a:pPr>
            <a:r>
              <a:rPr lang="en-US" dirty="0"/>
              <a:t>Partnerships – </a:t>
            </a:r>
            <a:r>
              <a:rPr lang="en-US" dirty="0" smtClean="0"/>
              <a:t>Can </a:t>
            </a:r>
            <a:r>
              <a:rPr lang="en-US" dirty="0"/>
              <a:t>be private, such as </a:t>
            </a:r>
            <a:r>
              <a:rPr lang="en-US" dirty="0" err="1"/>
              <a:t>TMAs</a:t>
            </a:r>
            <a:r>
              <a:rPr lang="en-US" dirty="0"/>
              <a:t>, private-non-profit, or government. </a:t>
            </a:r>
          </a:p>
          <a:p>
            <a:pPr marL="119639" indent="-119639">
              <a:buFont typeface="Wingdings" pitchFamily="2" charset="2"/>
              <a:buChar char="§"/>
            </a:pPr>
            <a:r>
              <a:rPr lang="en-US" dirty="0"/>
              <a:t>Shared planning </a:t>
            </a:r>
            <a:r>
              <a:rPr lang="en-US" dirty="0" smtClean="0"/>
              <a:t>resources </a:t>
            </a:r>
            <a:r>
              <a:rPr lang="en-US" dirty="0"/>
              <a:t>– </a:t>
            </a:r>
            <a:r>
              <a:rPr lang="en-US" dirty="0" smtClean="0"/>
              <a:t>Enables </a:t>
            </a:r>
            <a:r>
              <a:rPr lang="en-US" dirty="0"/>
              <a:t>smaller agencies to benefit from larger agencies in reviewing developments for mobility friendly elements such as sidewalks, curb cuts, </a:t>
            </a:r>
            <a:r>
              <a:rPr lang="en-US" dirty="0" smtClean="0"/>
              <a:t>cul-de-sacs</a:t>
            </a:r>
            <a:r>
              <a:rPr lang="en-US" dirty="0"/>
              <a:t>, etc.</a:t>
            </a:r>
          </a:p>
          <a:p>
            <a:pPr marL="119639" indent="-119639">
              <a:buFont typeface="Wingdings" pitchFamily="2" charset="2"/>
              <a:buChar char="§"/>
            </a:pPr>
            <a:r>
              <a:rPr lang="en-US" dirty="0"/>
              <a:t>Identification of customer </a:t>
            </a:r>
            <a:r>
              <a:rPr lang="en-US" dirty="0" smtClean="0"/>
              <a:t>needs – Surveys </a:t>
            </a:r>
            <a:r>
              <a:rPr lang="en-US" dirty="0"/>
              <a:t>can be helpful in designing a mobility management plan</a:t>
            </a:r>
            <a:r>
              <a:rPr lang="en-US" dirty="0" smtClean="0"/>
              <a:t>.</a:t>
            </a:r>
          </a:p>
          <a:p>
            <a:pPr marL="119639" indent="-119639">
              <a:buFont typeface="Wingdings" pitchFamily="2" charset="2"/>
              <a:buChar char="§"/>
            </a:pPr>
            <a:r>
              <a:rPr lang="en-US" dirty="0" smtClean="0"/>
              <a:t>Service identification – mobility manager can identify transportation providers than can be matched with demand or offered as an option.</a:t>
            </a:r>
          </a:p>
          <a:p>
            <a:pPr marL="119639" indent="-119639">
              <a:buFont typeface="Wingdings" pitchFamily="2" charset="2"/>
              <a:buChar char="§"/>
            </a:pPr>
            <a:r>
              <a:rPr lang="en-US" dirty="0" smtClean="0"/>
              <a:t>Cost-sharing – Personnel, service or simply shared facilities for maintenance or call taking</a:t>
            </a:r>
          </a:p>
          <a:p>
            <a:pPr marL="119639" indent="-119639">
              <a:buFont typeface="Wingdings" pitchFamily="2" charset="2"/>
              <a:buChar char="§"/>
            </a:pPr>
            <a:r>
              <a:rPr lang="en-US" dirty="0" smtClean="0"/>
              <a:t>Performance measurement – The practice of performance measurement allows different services to be evaluated for effectiveness and efficiency.  Inefficient programs can be de-emphasized while effective programs can be better utilized.</a:t>
            </a:r>
          </a:p>
          <a:p>
            <a:pPr marL="119639" indent="-119639">
              <a:buFont typeface="Wingdings" pitchFamily="2" charset="2"/>
              <a:buChar char="§"/>
            </a:pPr>
            <a:r>
              <a:rPr lang="en-US" dirty="0" smtClean="0"/>
              <a:t>Coordination – Provides the resource for matching demand and services.  It also allows for the combination of planning efforts and thus reduces the possibility of duplication.  If the customers who need service are matched with supply, coordination is effective. </a:t>
            </a:r>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123</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9639" indent="-119639" eaLnBrk="1" hangingPunct="1">
              <a:buFont typeface="Wingdings" pitchFamily="2" charset="2"/>
              <a:buChar char="§"/>
            </a:pPr>
            <a:r>
              <a:rPr lang="en-US" dirty="0" smtClean="0"/>
              <a:t>Service enhancements – hours, days, geographic coverage</a:t>
            </a:r>
          </a:p>
          <a:p>
            <a:pPr marL="119639" indent="-119639" eaLnBrk="1" hangingPunct="1">
              <a:buFont typeface="Wingdings" pitchFamily="2" charset="2"/>
              <a:buChar char="§"/>
            </a:pPr>
            <a:r>
              <a:rPr lang="en-US" dirty="0" smtClean="0"/>
              <a:t>Better quality – different vehicles (e.g., small buses in neighborhoods)</a:t>
            </a:r>
          </a:p>
          <a:p>
            <a:pPr marL="119639" indent="-119639" eaLnBrk="1" hangingPunct="1">
              <a:buFont typeface="Wingdings" pitchFamily="2" charset="2"/>
              <a:buChar char="§"/>
            </a:pPr>
            <a:r>
              <a:rPr lang="en-US" dirty="0" smtClean="0"/>
              <a:t>Use the right mix of vehicles to match demand</a:t>
            </a:r>
          </a:p>
          <a:p>
            <a:pPr marL="119639" indent="-119639" eaLnBrk="1" hangingPunct="1">
              <a:buFont typeface="Wingdings" pitchFamily="2" charset="2"/>
              <a:buChar char="§"/>
            </a:pPr>
            <a:r>
              <a:rPr lang="en-US" dirty="0" smtClean="0"/>
              <a:t>Watch other agency transportation to avoid duplication of services</a:t>
            </a:r>
          </a:p>
          <a:p>
            <a:endParaRPr lang="en-US" dirty="0"/>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124</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It’s not your Coordinated Plan!</a:t>
            </a:r>
          </a:p>
          <a:p>
            <a:endParaRPr lang="en-US" smtClean="0"/>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125</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6306" name="Rectangle 2"/>
          <p:cNvSpPr>
            <a:spLocks noGrp="1" noRot="1" noChangeAspect="1" noChangeArrowheads="1" noTextEdit="1"/>
          </p:cNvSpPr>
          <p:nvPr>
            <p:ph type="sldImg"/>
          </p:nvPr>
        </p:nvSpPr>
        <p:spPr/>
      </p:sp>
      <p:sp>
        <p:nvSpPr>
          <p:cNvPr id="4706307" name="Rectangle 3"/>
          <p:cNvSpPr>
            <a:spLocks noGrp="1" noChangeArrowheads="1"/>
          </p:cNvSpPr>
          <p:nvPr>
            <p:ph type="body" idx="1"/>
          </p:nvPr>
        </p:nvSpPr>
        <p:spPr bwMode="auto">
          <a:xfrm>
            <a:off x="954092" y="4564067"/>
            <a:ext cx="5578791" cy="4327524"/>
          </a:xfrm>
          <a:prstGeom prst="rect">
            <a:avLst/>
          </a:prstGeom>
          <a:noFill/>
          <a:ln>
            <a:noFill/>
            <a:miter lim="800000"/>
            <a:headEnd/>
            <a:tailEnd/>
          </a:ln>
        </p:spPr>
        <p:txBody>
          <a:bodyPr lIns="94154" tIns="47078" rIns="94154" bIns="47078">
            <a:normAutofit/>
          </a:bodyPr>
          <a:lstStyle/>
          <a:p>
            <a:r>
              <a:rPr lang="en-US" dirty="0"/>
              <a:t>One of the key elements of a mobility management plan is the use of non-traditional solutions. </a:t>
            </a:r>
            <a:r>
              <a:rPr lang="en-US" dirty="0" smtClean="0"/>
              <a:t> Be creative, flexible, </a:t>
            </a:r>
            <a:r>
              <a:rPr lang="en-US" dirty="0"/>
              <a:t>and resourceful</a:t>
            </a:r>
            <a:r>
              <a:rPr lang="en-US" dirty="0" smtClean="0"/>
              <a:t>.  </a:t>
            </a:r>
            <a:r>
              <a:rPr lang="en-US" dirty="0"/>
              <a:t>Encourage the groups to make assumptions and create something different</a:t>
            </a:r>
            <a:r>
              <a:rPr lang="en-US" dirty="0" smtClean="0"/>
              <a:t>.</a:t>
            </a:r>
          </a:p>
          <a:p>
            <a:endParaRPr lang="en-US" dirty="0" smtClean="0"/>
          </a:p>
          <a:p>
            <a:pPr defTabSz="957105">
              <a:defRPr/>
            </a:pPr>
            <a:r>
              <a:rPr lang="en-US" dirty="0" smtClean="0"/>
              <a:t>As the participants begin to develop their mobility management plan, encourage non-traditional thinking.  Out-of-the-box is the emphasis, but don’t throw away what already works.  At this point the instructor will introduce the activity.</a:t>
            </a:r>
          </a:p>
          <a:p>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126</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8354" name="Rectangle 2"/>
          <p:cNvSpPr>
            <a:spLocks noGrp="1" noRot="1" noChangeAspect="1" noChangeArrowheads="1" noTextEdit="1"/>
          </p:cNvSpPr>
          <p:nvPr>
            <p:ph type="sldImg"/>
          </p:nvPr>
        </p:nvSpPr>
        <p:spPr/>
      </p:sp>
      <p:sp>
        <p:nvSpPr>
          <p:cNvPr id="4708355" name="Rectangle 3"/>
          <p:cNvSpPr>
            <a:spLocks noGrp="1" noChangeArrowheads="1"/>
          </p:cNvSpPr>
          <p:nvPr>
            <p:ph type="body" idx="1"/>
          </p:nvPr>
        </p:nvSpPr>
        <p:spPr bwMode="auto">
          <a:xfrm>
            <a:off x="954090" y="4564067"/>
            <a:ext cx="5588953" cy="4327524"/>
          </a:xfrm>
          <a:prstGeom prst="rect">
            <a:avLst/>
          </a:prstGeom>
          <a:noFill/>
          <a:ln>
            <a:noFill/>
            <a:miter lim="800000"/>
            <a:headEnd/>
            <a:tailEnd/>
          </a:ln>
        </p:spPr>
        <p:txBody>
          <a:bodyPr lIns="94154" tIns="47078" rIns="94154" bIns="47078">
            <a:normAutofit/>
          </a:bodyPr>
          <a:lstStyle/>
          <a:p>
            <a:endParaRPr lang="en-US"/>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127</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8594" name="Rectangle 2"/>
          <p:cNvSpPr>
            <a:spLocks noGrp="1" noRot="1" noChangeAspect="1" noChangeArrowheads="1" noTextEdit="1"/>
          </p:cNvSpPr>
          <p:nvPr>
            <p:ph type="sldImg"/>
          </p:nvPr>
        </p:nvSpPr>
        <p:spPr/>
      </p:sp>
      <p:sp>
        <p:nvSpPr>
          <p:cNvPr id="4718595"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pPr defTabSz="957105">
              <a:defRPr/>
            </a:pPr>
            <a:r>
              <a:rPr lang="en-US" dirty="0" smtClean="0"/>
              <a:t>This will be the case study class participants will use to design a Community Plan.  Divide the participants into small groups of 4-5 people.  They are then given the theoretical small town case study and asked to develop an action plan.  This should take no more than 20 minutes, and then 30 minutes for the reports.</a:t>
            </a:r>
          </a:p>
          <a:p>
            <a:endParaRPr lang="en-US" sz="1600"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128</a:t>
            </a:fld>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129</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6130" name="Rectangle 2"/>
          <p:cNvSpPr>
            <a:spLocks noGrp="1" noRot="1" noChangeAspect="1" noChangeArrowheads="1" noTextEdit="1"/>
          </p:cNvSpPr>
          <p:nvPr>
            <p:ph type="sldImg"/>
          </p:nvPr>
        </p:nvSpPr>
        <p:spPr/>
      </p:sp>
      <p:sp>
        <p:nvSpPr>
          <p:cNvPr id="4656131"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normAutofit/>
          </a:bodyPr>
          <a:lstStyle/>
          <a:p>
            <a:r>
              <a:rPr lang="en-US" smtClean="0"/>
              <a:t>The case studies above are discussed on the following pages.</a:t>
            </a:r>
            <a:endParaRPr lang="en-US"/>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130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3618" name="Rectangle 2"/>
          <p:cNvSpPr>
            <a:spLocks noGrp="1" noRot="1" noChangeAspect="1" noChangeArrowheads="1" noTextEdit="1"/>
          </p:cNvSpPr>
          <p:nvPr>
            <p:ph type="sldImg"/>
          </p:nvPr>
        </p:nvSpPr>
        <p:spPr/>
      </p:sp>
      <p:sp>
        <p:nvSpPr>
          <p:cNvPr id="4463619" name="Rectangle 3"/>
          <p:cNvSpPr>
            <a:spLocks noGrp="1" noChangeArrowheads="1"/>
          </p:cNvSpPr>
          <p:nvPr>
            <p:ph type="body" idx="1"/>
          </p:nvPr>
        </p:nvSpPr>
        <p:spPr bwMode="auto">
          <a:xfrm>
            <a:off x="954090" y="4564067"/>
            <a:ext cx="5863273" cy="4327524"/>
          </a:xfrm>
          <a:prstGeom prst="rect">
            <a:avLst/>
          </a:prstGeom>
          <a:noFill/>
          <a:ln>
            <a:noFill/>
            <a:miter lim="800000"/>
            <a:headEnd/>
            <a:tailEnd/>
          </a:ln>
        </p:spPr>
        <p:txBody>
          <a:bodyPr lIns="94154" tIns="47078" rIns="94154" bIns="47078"/>
          <a:lstStyle/>
          <a:p>
            <a:r>
              <a:rPr lang="en-US"/>
              <a:t>The continuum of </a:t>
            </a:r>
            <a:r>
              <a:rPr lang="en-US" smtClean="0"/>
              <a:t>service </a:t>
            </a:r>
            <a:r>
              <a:rPr lang="en-US"/>
              <a:t>options </a:t>
            </a:r>
            <a:r>
              <a:rPr lang="en-US" smtClean="0"/>
              <a:t>includes private vehicles </a:t>
            </a:r>
            <a:r>
              <a:rPr lang="en-US"/>
              <a:t>to </a:t>
            </a:r>
            <a:r>
              <a:rPr lang="en-US" smtClean="0"/>
              <a:t>commuter rail (i.e., “Family of Services”).</a:t>
            </a:r>
            <a:r>
              <a:rPr lang="en-US" baseline="0" smtClean="0"/>
              <a:t>  </a:t>
            </a:r>
            <a:r>
              <a:rPr lang="en-US" smtClean="0"/>
              <a:t>This </a:t>
            </a:r>
            <a:r>
              <a:rPr lang="en-US"/>
              <a:t>is shown in the next </a:t>
            </a:r>
            <a:r>
              <a:rPr lang="en-US" smtClean="0"/>
              <a:t>slide.</a:t>
            </a:r>
          </a:p>
          <a:p>
            <a:endParaRPr lang="en-US" smtClean="0"/>
          </a:p>
          <a:p>
            <a:r>
              <a:rPr lang="en-US" smtClean="0"/>
              <a:t>One </a:t>
            </a:r>
            <a:r>
              <a:rPr lang="en-US"/>
              <a:t>piece of the </a:t>
            </a:r>
            <a:r>
              <a:rPr lang="en-US" smtClean="0"/>
              <a:t>mobility management program </a:t>
            </a:r>
            <a:r>
              <a:rPr lang="en-US"/>
              <a:t>is the coordination of </a:t>
            </a:r>
            <a:r>
              <a:rPr lang="en-US" b="1" u="sng"/>
              <a:t>existing resources</a:t>
            </a:r>
            <a:r>
              <a:rPr lang="en-US"/>
              <a:t>.  Coordination has </a:t>
            </a:r>
            <a:r>
              <a:rPr lang="en-US" smtClean="0"/>
              <a:t>existed for </a:t>
            </a:r>
            <a:r>
              <a:rPr lang="en-US"/>
              <a:t>over 30 </a:t>
            </a:r>
            <a:r>
              <a:rPr lang="en-US" smtClean="0"/>
              <a:t>years,</a:t>
            </a:r>
            <a:r>
              <a:rPr lang="en-US" baseline="0" smtClean="0"/>
              <a:t> and these </a:t>
            </a:r>
            <a:r>
              <a:rPr lang="en-US" smtClean="0"/>
              <a:t>efforts </a:t>
            </a:r>
            <a:r>
              <a:rPr lang="en-US"/>
              <a:t>can be considered the first step in </a:t>
            </a:r>
            <a:r>
              <a:rPr lang="en-US" smtClean="0"/>
              <a:t>mobility management.</a:t>
            </a:r>
          </a:p>
          <a:p>
            <a:endParaRPr lang="en-US" smtClean="0"/>
          </a:p>
          <a:p>
            <a:r>
              <a:rPr lang="en-US" smtClean="0"/>
              <a:t>Before you</a:t>
            </a:r>
            <a:r>
              <a:rPr lang="en-US" baseline="0" smtClean="0"/>
              <a:t> coordinate services, you have to know </a:t>
            </a:r>
            <a:r>
              <a:rPr lang="en-US" b="1" u="sng" baseline="0" smtClean="0"/>
              <a:t>what</a:t>
            </a:r>
            <a:r>
              <a:rPr lang="en-US" baseline="0" smtClean="0"/>
              <a:t> services are available and </a:t>
            </a:r>
            <a:r>
              <a:rPr lang="en-US" b="1" u="sng" baseline="0" smtClean="0"/>
              <a:t>where</a:t>
            </a:r>
            <a:r>
              <a:rPr lang="en-US" baseline="0" smtClean="0"/>
              <a:t> they are available.  This is usually found in the “Coordinated Plan,” which is discussed later.</a:t>
            </a:r>
            <a:endParaRPr lang="en-US"/>
          </a:p>
          <a:p>
            <a:endParaRPr lang="en-US"/>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13</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8178" name="Rectangle 2"/>
          <p:cNvSpPr>
            <a:spLocks noGrp="1" noRot="1" noChangeAspect="1" noChangeArrowheads="1" noTextEdit="1"/>
          </p:cNvSpPr>
          <p:nvPr>
            <p:ph type="sldImg"/>
          </p:nvPr>
        </p:nvSpPr>
        <p:spPr/>
      </p:sp>
      <p:sp>
        <p:nvSpPr>
          <p:cNvPr id="4658179"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normAutofit/>
          </a:bodyPr>
          <a:lstStyle/>
          <a:p>
            <a:r>
              <a:rPr lang="en-US" dirty="0" smtClean="0"/>
              <a:t>Center for Transportation Excellence bought We Care.  They realized there were in a tax-free zone and could receive</a:t>
            </a:r>
            <a:r>
              <a:rPr lang="en-US" baseline="0" dirty="0" smtClean="0"/>
              <a:t> tax credits and tax deferments.  So, they did all this </a:t>
            </a:r>
            <a:r>
              <a:rPr lang="en-US" b="1" u="sng" baseline="0" dirty="0" smtClean="0"/>
              <a:t>without</a:t>
            </a:r>
            <a:r>
              <a:rPr lang="en-US" baseline="0" dirty="0" smtClean="0"/>
              <a:t> federal funds!</a:t>
            </a:r>
          </a:p>
          <a:p>
            <a:endParaRPr lang="en-US" baseline="0" dirty="0" smtClean="0"/>
          </a:p>
          <a:p>
            <a:r>
              <a:rPr lang="en-US" baseline="0" dirty="0" smtClean="0"/>
              <a:t>Source: </a:t>
            </a:r>
            <a:r>
              <a:rPr lang="en-US" baseline="0" dirty="0" err="1" smtClean="0"/>
              <a:t>www.wecaretrans.com</a:t>
            </a:r>
            <a:r>
              <a:rPr lang="en-US" baseline="0" dirty="0" smtClean="0"/>
              <a:t> and </a:t>
            </a:r>
            <a:r>
              <a:rPr lang="en-US" dirty="0" err="1" smtClean="0"/>
              <a:t>www.cfte.org</a:t>
            </a:r>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131</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4322" name="Rectangle 2"/>
          <p:cNvSpPr>
            <a:spLocks noGrp="1" noRot="1" noChangeAspect="1" noChangeArrowheads="1" noTextEdit="1"/>
          </p:cNvSpPr>
          <p:nvPr>
            <p:ph type="sldImg"/>
          </p:nvPr>
        </p:nvSpPr>
        <p:spPr/>
      </p:sp>
      <p:sp>
        <p:nvSpPr>
          <p:cNvPr id="4664323"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normAutofit/>
          </a:bodyPr>
          <a:lstStyle/>
          <a:p>
            <a:r>
              <a:rPr lang="en-US" dirty="0" smtClean="0"/>
              <a:t>Source: </a:t>
            </a:r>
            <a:r>
              <a:rPr lang="en-US" dirty="0" err="1" smtClean="0"/>
              <a:t>www.dot.state.fl.us</a:t>
            </a:r>
            <a:r>
              <a:rPr lang="en-US" dirty="0" smtClean="0"/>
              <a:t>/CTD</a:t>
            </a:r>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132</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6370" name="Rectangle 2"/>
          <p:cNvSpPr>
            <a:spLocks noGrp="1" noRot="1" noChangeAspect="1" noChangeArrowheads="1" noTextEdit="1"/>
          </p:cNvSpPr>
          <p:nvPr>
            <p:ph type="sldImg"/>
          </p:nvPr>
        </p:nvSpPr>
        <p:spPr/>
      </p:sp>
      <p:sp>
        <p:nvSpPr>
          <p:cNvPr id="4666371"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normAutofit/>
          </a:bodyPr>
          <a:lstStyle/>
          <a:p>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133</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8418" name="Rectangle 2"/>
          <p:cNvSpPr>
            <a:spLocks noGrp="1" noRot="1" noChangeAspect="1" noChangeArrowheads="1" noTextEdit="1"/>
          </p:cNvSpPr>
          <p:nvPr>
            <p:ph type="sldImg"/>
          </p:nvPr>
        </p:nvSpPr>
        <p:spPr/>
      </p:sp>
      <p:sp>
        <p:nvSpPr>
          <p:cNvPr id="4668419"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normAutofit/>
          </a:bodyPr>
          <a:lstStyle/>
          <a:p>
            <a:endParaRPr lang="en-US"/>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134</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62" name="Rectangle 2"/>
          <p:cNvSpPr>
            <a:spLocks noGrp="1" noRot="1" noChangeAspect="1" noChangeArrowheads="1" noTextEdit="1"/>
          </p:cNvSpPr>
          <p:nvPr>
            <p:ph type="sldImg"/>
          </p:nvPr>
        </p:nvSpPr>
        <p:spPr/>
      </p:sp>
      <p:sp>
        <p:nvSpPr>
          <p:cNvPr id="5007363" name="Rectangle 3"/>
          <p:cNvSpPr>
            <a:spLocks noGrp="1" noChangeArrowheads="1"/>
          </p:cNvSpPr>
          <p:nvPr>
            <p:ph type="body" idx="1"/>
          </p:nvPr>
        </p:nvSpPr>
        <p:spPr bwMode="auto">
          <a:xfrm>
            <a:off x="416154" y="4559306"/>
            <a:ext cx="6554420" cy="4531931"/>
          </a:xfrm>
          <a:prstGeom prst="rect">
            <a:avLst/>
          </a:prstGeom>
          <a:noFill/>
          <a:ln>
            <a:miter lim="800000"/>
            <a:headEnd/>
            <a:tailEnd/>
          </a:ln>
        </p:spPr>
        <p:txBody>
          <a:bodyPr lIns="94154" tIns="47078" rIns="94154" bIns="47078">
            <a:noAutofit/>
          </a:bodyPr>
          <a:lstStyle/>
          <a:p>
            <a:r>
              <a:rPr lang="en-US" b="1" dirty="0" smtClean="0"/>
              <a:t>Council on Aging &amp; Human Services Transportation Program, COAST provides transportation in eight counties and two states.  In Washington, COAST serves Whitman, Asotin, and Garfield counties.  In Idaho, COAST serves Nez Perce, Idaho, Clearwater, Lewis, and Latah Counties.</a:t>
            </a:r>
          </a:p>
          <a:p>
            <a:pPr marL="114683" indent="-114683">
              <a:buFont typeface="Wingdings" pitchFamily="2" charset="2"/>
              <a:buChar char="§"/>
            </a:pPr>
            <a:r>
              <a:rPr lang="en-US" dirty="0" smtClean="0"/>
              <a:t>Operates as a Medicaid Transportation Brokerage in Whitman, Asotin and Garfield Counties in Washington and is a Medicaid Transportation Provider in Idaho. People with Medicaid benefits, traveling to authorized medical services, can call COAST with a ride request.  In most circumstances we can provide a variety of transportation options.</a:t>
            </a:r>
          </a:p>
          <a:p>
            <a:pPr marL="114683" indent="-114683">
              <a:buFont typeface="Wingdings" pitchFamily="2" charset="2"/>
              <a:buChar char="§"/>
            </a:pPr>
            <a:r>
              <a:rPr lang="en-US" dirty="0" smtClean="0"/>
              <a:t>Has subcontractors in all areas of service to provide the lowest cost, most appropriate transportation for all categories of clients. </a:t>
            </a:r>
          </a:p>
          <a:p>
            <a:pPr marL="114683" indent="-114683">
              <a:buFont typeface="Wingdings" pitchFamily="2" charset="2"/>
              <a:buChar char="§"/>
            </a:pPr>
            <a:r>
              <a:rPr lang="en-US" dirty="0" smtClean="0"/>
              <a:t>Provides a wide range of public transportation services for people who have no other means of transportation and/or cannot afford the cost of operating their own vehicle. </a:t>
            </a:r>
          </a:p>
          <a:p>
            <a:pPr marL="114683" indent="-114683">
              <a:buFont typeface="Wingdings" pitchFamily="2" charset="2"/>
              <a:buChar char="§"/>
            </a:pPr>
            <a:r>
              <a:rPr lang="en-US" dirty="0" smtClean="0"/>
              <a:t>Offers hands-on specialized assistance to people with disabilities.  Many of our transportation vehicles are wheelchair lift-equipped and meet the requirements of the Americans with Disabilities Act.  All COAST vehicle operators have been professionally trained in passenger assistance techniques and are sensitive to the needs of individuals who need mobility assistance. </a:t>
            </a:r>
          </a:p>
          <a:p>
            <a:pPr marL="114683" indent="-114683">
              <a:buFont typeface="Wingdings" pitchFamily="2" charset="2"/>
              <a:buChar char="§"/>
            </a:pPr>
            <a:r>
              <a:rPr lang="en-US" dirty="0" smtClean="0"/>
              <a:t>Has contractual relationships with two offices of Aging &amp; Long Term Care and provides transportation for people sixty years of age and older to meal sites, medical appointments, shopping, social services, and other necessary services in Whitman County and several counties in Idaho. </a:t>
            </a:r>
          </a:p>
          <a:p>
            <a:pPr marL="114683" indent="-114683">
              <a:buFont typeface="Wingdings" pitchFamily="2" charset="2"/>
              <a:buChar char="§"/>
            </a:pPr>
            <a:r>
              <a:rPr lang="en-US" dirty="0" smtClean="0"/>
              <a:t>Offers transportation services, training and technical assistance and consult services for many social service agencies and other nonprofit organizations. </a:t>
            </a:r>
          </a:p>
          <a:p>
            <a:pPr marL="114683" indent="-114683">
              <a:buFont typeface="Wingdings" pitchFamily="2" charset="2"/>
              <a:buChar char="§"/>
            </a:pPr>
            <a:r>
              <a:rPr lang="en-US" dirty="0" smtClean="0"/>
              <a:t>Expands options for mobility by providing safe, affordable, accessible, coordinated and brokered transportation services. </a:t>
            </a:r>
          </a:p>
          <a:p>
            <a:endParaRPr lang="en-US" b="1" dirty="0" smtClean="0"/>
          </a:p>
          <a:p>
            <a:r>
              <a:rPr lang="en-US" dirty="0" smtClean="0"/>
              <a:t>This example includes the use of yellow school buses during off-peak hours.</a:t>
            </a:r>
          </a:p>
          <a:p>
            <a:r>
              <a:rPr lang="en-US" dirty="0" smtClean="0"/>
              <a:t>Source:</a:t>
            </a:r>
            <a:r>
              <a:rPr lang="en-US" baseline="0" dirty="0" smtClean="0"/>
              <a:t> http://www.coa-hs.org/coast.htm</a:t>
            </a:r>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135</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5794" name="Rectangle 2"/>
          <p:cNvSpPr>
            <a:spLocks noGrp="1" noRot="1" noChangeAspect="1" noChangeArrowheads="1" noTextEdit="1"/>
          </p:cNvSpPr>
          <p:nvPr>
            <p:ph type="sldImg"/>
          </p:nvPr>
        </p:nvSpPr>
        <p:spPr/>
      </p:sp>
      <p:sp>
        <p:nvSpPr>
          <p:cNvPr id="5025795" name="Rectangle 3"/>
          <p:cNvSpPr>
            <a:spLocks noGrp="1" noChangeArrowheads="1"/>
          </p:cNvSpPr>
          <p:nvPr>
            <p:ph type="body" idx="1"/>
          </p:nvPr>
        </p:nvSpPr>
        <p:spPr bwMode="auto">
          <a:xfrm>
            <a:off x="557349" y="4387607"/>
            <a:ext cx="6308173" cy="4559871"/>
          </a:xfrm>
          <a:prstGeom prst="rect">
            <a:avLst/>
          </a:prstGeom>
          <a:noFill/>
          <a:ln>
            <a:miter lim="800000"/>
            <a:headEnd/>
            <a:tailEnd/>
          </a:ln>
        </p:spPr>
        <p:txBody>
          <a:bodyPr lIns="94166" tIns="47083" rIns="94166" bIns="47083">
            <a:noAutofit/>
          </a:bodyPr>
          <a:lstStyle/>
          <a:p>
            <a:pPr marL="119639" indent="-119639" eaLnBrk="1" hangingPunct="1">
              <a:spcBef>
                <a:spcPts val="0"/>
              </a:spcBef>
              <a:spcAft>
                <a:spcPts val="0"/>
              </a:spcAft>
              <a:buFont typeface="+mj-lt"/>
              <a:buAutoNum type="arabicPeriod"/>
            </a:pPr>
            <a:r>
              <a:rPr lang="en-US" dirty="0" smtClean="0"/>
              <a:t>29 mobility managers throughout the state in 2008</a:t>
            </a:r>
          </a:p>
          <a:p>
            <a:pPr marL="239277" lvl="1" indent="-119639" eaLnBrk="1" hangingPunct="1">
              <a:spcBef>
                <a:spcPts val="0"/>
              </a:spcBef>
              <a:spcAft>
                <a:spcPts val="0"/>
              </a:spcAft>
              <a:buFont typeface="Wingdings" pitchFamily="2" charset="2"/>
              <a:buChar char="§"/>
            </a:pPr>
            <a:r>
              <a:rPr lang="en-US" dirty="0" smtClean="0"/>
              <a:t>16 hired through first New Freedom application cycle for projects implemented in 2008</a:t>
            </a:r>
          </a:p>
          <a:p>
            <a:pPr marL="239277" lvl="1" indent="-119639" eaLnBrk="1" hangingPunct="1">
              <a:spcBef>
                <a:spcPts val="0"/>
              </a:spcBef>
              <a:spcAft>
                <a:spcPts val="0"/>
              </a:spcAft>
              <a:buFont typeface="Wingdings" pitchFamily="2" charset="2"/>
              <a:buChar char="§"/>
            </a:pPr>
            <a:r>
              <a:rPr lang="en-US" dirty="0" smtClean="0"/>
              <a:t>9 funded by JARC/WETAP (Wisconsin Employment Transportation Assistance Program)</a:t>
            </a:r>
          </a:p>
          <a:p>
            <a:pPr marL="239277" lvl="1" indent="-119639" eaLnBrk="1" hangingPunct="1">
              <a:spcBef>
                <a:spcPts val="0"/>
              </a:spcBef>
              <a:spcAft>
                <a:spcPts val="0"/>
              </a:spcAft>
              <a:buFont typeface="Wingdings" pitchFamily="2" charset="2"/>
              <a:buChar char="§"/>
            </a:pPr>
            <a:r>
              <a:rPr lang="en-US" dirty="0" smtClean="0"/>
              <a:t>4 funded by STRAP (Supplemental Transportation Rural Assistance Program</a:t>
            </a:r>
          </a:p>
          <a:p>
            <a:pPr marL="119639" indent="-119639" eaLnBrk="1" hangingPunct="1">
              <a:spcBef>
                <a:spcPts val="0"/>
              </a:spcBef>
              <a:spcAft>
                <a:spcPts val="0"/>
              </a:spcAft>
              <a:buFont typeface="+mj-lt"/>
              <a:buAutoNum type="arabicPeriod"/>
            </a:pPr>
            <a:r>
              <a:rPr lang="en-US" dirty="0" smtClean="0"/>
              <a:t>Who employs mobility managers?</a:t>
            </a:r>
          </a:p>
          <a:p>
            <a:pPr marL="239277" indent="-119639" eaLnBrk="1" hangingPunct="1">
              <a:spcBef>
                <a:spcPts val="0"/>
              </a:spcBef>
              <a:spcAft>
                <a:spcPts val="0"/>
              </a:spcAft>
              <a:buFont typeface="Wingdings" pitchFamily="2" charset="2"/>
              <a:buChar char="§"/>
            </a:pPr>
            <a:r>
              <a:rPr lang="en-US" dirty="0" smtClean="0"/>
              <a:t>Aging and Disability Resource Centers/Departments and Commissions on Aging</a:t>
            </a:r>
          </a:p>
          <a:p>
            <a:pPr marL="239277" indent="-119639" eaLnBrk="1" hangingPunct="1">
              <a:spcBef>
                <a:spcPts val="0"/>
              </a:spcBef>
              <a:spcAft>
                <a:spcPts val="0"/>
              </a:spcAft>
              <a:buFont typeface="Wingdings" pitchFamily="2" charset="2"/>
              <a:buChar char="§"/>
            </a:pPr>
            <a:r>
              <a:rPr lang="en-US" dirty="0" smtClean="0"/>
              <a:t>Cities, Counties/Transit Commissions</a:t>
            </a:r>
          </a:p>
          <a:p>
            <a:pPr marL="239277" indent="-119639" eaLnBrk="1" hangingPunct="1">
              <a:spcBef>
                <a:spcPts val="0"/>
              </a:spcBef>
              <a:spcAft>
                <a:spcPts val="0"/>
              </a:spcAft>
              <a:buFont typeface="Wingdings" pitchFamily="2" charset="2"/>
              <a:buChar char="§"/>
            </a:pPr>
            <a:r>
              <a:rPr lang="en-US" dirty="0" smtClean="0"/>
              <a:t>United Way/Women’s Employment Center</a:t>
            </a:r>
          </a:p>
          <a:p>
            <a:pPr marL="239277" indent="-119639" eaLnBrk="1" hangingPunct="1">
              <a:spcBef>
                <a:spcPts val="0"/>
              </a:spcBef>
              <a:spcAft>
                <a:spcPts val="0"/>
              </a:spcAft>
              <a:buFont typeface="Wingdings" pitchFamily="2" charset="2"/>
              <a:buChar char="§"/>
            </a:pPr>
            <a:r>
              <a:rPr lang="en-US" dirty="0" smtClean="0"/>
              <a:t>Independent Living Centers</a:t>
            </a:r>
          </a:p>
          <a:p>
            <a:pPr marL="239277" indent="-119639" eaLnBrk="1" hangingPunct="1">
              <a:spcBef>
                <a:spcPts val="0"/>
              </a:spcBef>
              <a:spcAft>
                <a:spcPts val="0"/>
              </a:spcAft>
              <a:buFont typeface="Wingdings" pitchFamily="2" charset="2"/>
              <a:buChar char="§"/>
            </a:pPr>
            <a:r>
              <a:rPr lang="en-US" dirty="0" smtClean="0"/>
              <a:t>Community Action Coalitions/Programs/Service Agencies</a:t>
            </a:r>
          </a:p>
          <a:p>
            <a:pPr marL="239277" indent="-119639" eaLnBrk="1" hangingPunct="1">
              <a:spcBef>
                <a:spcPts val="0"/>
              </a:spcBef>
              <a:spcAft>
                <a:spcPts val="0"/>
              </a:spcAft>
              <a:buFont typeface="Wingdings" pitchFamily="2" charset="2"/>
              <a:buChar char="§"/>
            </a:pPr>
            <a:r>
              <a:rPr lang="en-US" dirty="0" smtClean="0"/>
              <a:t>Economic Opportunity Councils</a:t>
            </a:r>
          </a:p>
          <a:p>
            <a:pPr marL="239277" indent="-119639" eaLnBrk="1" hangingPunct="1">
              <a:spcBef>
                <a:spcPts val="0"/>
              </a:spcBef>
              <a:spcAft>
                <a:spcPts val="0"/>
              </a:spcAft>
              <a:buFont typeface="Wingdings" pitchFamily="2" charset="2"/>
              <a:buChar char="§"/>
            </a:pPr>
            <a:r>
              <a:rPr lang="en-US" dirty="0" smtClean="0"/>
              <a:t>Care management agencies</a:t>
            </a:r>
          </a:p>
          <a:p>
            <a:pPr marL="239277" indent="-119639" eaLnBrk="1" hangingPunct="1">
              <a:spcBef>
                <a:spcPts val="0"/>
              </a:spcBef>
              <a:spcAft>
                <a:spcPts val="0"/>
              </a:spcAft>
              <a:buFont typeface="Wingdings" pitchFamily="2" charset="2"/>
              <a:buChar char="§"/>
            </a:pPr>
            <a:r>
              <a:rPr lang="en-US" dirty="0" smtClean="0"/>
              <a:t>Development groups </a:t>
            </a:r>
          </a:p>
          <a:p>
            <a:pPr marL="119639" indent="-119639" eaLnBrk="1" hangingPunct="1">
              <a:spcBef>
                <a:spcPts val="0"/>
              </a:spcBef>
              <a:spcAft>
                <a:spcPts val="0"/>
              </a:spcAft>
              <a:buFont typeface="+mj-lt"/>
              <a:buAutoNum type="arabicPeriod" startAt="3"/>
            </a:pPr>
            <a:r>
              <a:rPr lang="en-US" dirty="0" smtClean="0"/>
              <a:t>Projects implemented in 2008 </a:t>
            </a:r>
          </a:p>
          <a:p>
            <a:pPr marL="239277" indent="-119639" eaLnBrk="1" hangingPunct="1">
              <a:spcBef>
                <a:spcPts val="0"/>
              </a:spcBef>
              <a:spcAft>
                <a:spcPts val="0"/>
              </a:spcAft>
              <a:buFont typeface="Wingdings" pitchFamily="2" charset="2"/>
              <a:buChar char="§"/>
            </a:pPr>
            <a:r>
              <a:rPr lang="en-US" dirty="0" smtClean="0"/>
              <a:t>3 regional mobility management projects (one includes 11 counties)</a:t>
            </a:r>
          </a:p>
          <a:p>
            <a:pPr marL="239277" indent="-119639" algn="just" eaLnBrk="1" hangingPunct="1">
              <a:spcBef>
                <a:spcPts val="0"/>
              </a:spcBef>
              <a:spcAft>
                <a:spcPts val="0"/>
              </a:spcAft>
              <a:buFont typeface="Wingdings" pitchFamily="2" charset="2"/>
              <a:buChar char="§"/>
            </a:pPr>
            <a:r>
              <a:rPr lang="en-US" dirty="0" smtClean="0"/>
              <a:t>10 car loan programs</a:t>
            </a:r>
          </a:p>
          <a:p>
            <a:pPr marL="239277" indent="-119639" algn="just" eaLnBrk="1" hangingPunct="1">
              <a:spcBef>
                <a:spcPts val="0"/>
              </a:spcBef>
              <a:spcAft>
                <a:spcPts val="0"/>
              </a:spcAft>
              <a:buFont typeface="Wingdings" pitchFamily="2" charset="2"/>
              <a:buChar char="§"/>
            </a:pPr>
            <a:r>
              <a:rPr lang="en-US" dirty="0" smtClean="0"/>
              <a:t>7 new service projects </a:t>
            </a:r>
          </a:p>
          <a:p>
            <a:pPr marL="239277" indent="-119639" algn="just" eaLnBrk="1" hangingPunct="1">
              <a:spcBef>
                <a:spcPts val="0"/>
              </a:spcBef>
              <a:spcAft>
                <a:spcPts val="0"/>
              </a:spcAft>
              <a:buFont typeface="Wingdings" pitchFamily="2" charset="2"/>
              <a:buChar char="§"/>
            </a:pPr>
            <a:r>
              <a:rPr lang="en-US" dirty="0" smtClean="0"/>
              <a:t>5 voucher programs</a:t>
            </a:r>
          </a:p>
          <a:p>
            <a:pPr marL="239277" indent="-119639" algn="just" eaLnBrk="1" hangingPunct="1">
              <a:spcBef>
                <a:spcPts val="0"/>
              </a:spcBef>
              <a:spcAft>
                <a:spcPts val="0"/>
              </a:spcAft>
              <a:buFont typeface="Wingdings" pitchFamily="2" charset="2"/>
              <a:buChar char="§"/>
            </a:pPr>
            <a:r>
              <a:rPr lang="en-US" dirty="0" smtClean="0"/>
              <a:t>4 vehicle repair programs </a:t>
            </a:r>
          </a:p>
          <a:p>
            <a:pPr marL="239277" indent="-119639" algn="just" eaLnBrk="1" hangingPunct="1">
              <a:spcBef>
                <a:spcPts val="0"/>
              </a:spcBef>
              <a:spcAft>
                <a:spcPts val="0"/>
              </a:spcAft>
              <a:buFont typeface="Wingdings" pitchFamily="2" charset="2"/>
              <a:buChar char="§"/>
            </a:pPr>
            <a:r>
              <a:rPr lang="en-US" dirty="0" smtClean="0"/>
              <a:t>3 car pool programs</a:t>
            </a:r>
          </a:p>
          <a:p>
            <a:pPr marL="239277" indent="-119639" algn="just" eaLnBrk="1" hangingPunct="1">
              <a:spcBef>
                <a:spcPts val="0"/>
              </a:spcBef>
              <a:spcAft>
                <a:spcPts val="0"/>
              </a:spcAft>
              <a:buFont typeface="Wingdings" pitchFamily="2" charset="2"/>
              <a:buChar char="§"/>
            </a:pPr>
            <a:r>
              <a:rPr lang="en-US" dirty="0" smtClean="0"/>
              <a:t>3 rideshare programs</a:t>
            </a:r>
          </a:p>
          <a:p>
            <a:pPr marL="239277" indent="-119639" algn="just" eaLnBrk="1" hangingPunct="1">
              <a:spcBef>
                <a:spcPts val="0"/>
              </a:spcBef>
              <a:spcAft>
                <a:spcPts val="0"/>
              </a:spcAft>
              <a:buFont typeface="Wingdings" pitchFamily="2" charset="2"/>
              <a:buChar char="§"/>
            </a:pPr>
            <a:r>
              <a:rPr lang="en-US" dirty="0" smtClean="0"/>
              <a:t>3 shuttle programs</a:t>
            </a:r>
          </a:p>
          <a:p>
            <a:pPr marL="239277" indent="-119639" algn="just" eaLnBrk="1" hangingPunct="1">
              <a:spcBef>
                <a:spcPts val="0"/>
              </a:spcBef>
              <a:spcAft>
                <a:spcPts val="0"/>
              </a:spcAft>
              <a:buFont typeface="Wingdings" pitchFamily="2" charset="2"/>
              <a:buChar char="§"/>
            </a:pPr>
            <a:r>
              <a:rPr lang="en-US" dirty="0" smtClean="0"/>
              <a:t>3 travel training programs</a:t>
            </a:r>
          </a:p>
          <a:p>
            <a:pPr marL="239277" indent="-119639" algn="just" eaLnBrk="1" hangingPunct="1">
              <a:spcBef>
                <a:spcPts val="0"/>
              </a:spcBef>
              <a:spcAft>
                <a:spcPts val="0"/>
              </a:spcAft>
              <a:buFont typeface="Wingdings" pitchFamily="2" charset="2"/>
              <a:buChar char="§"/>
            </a:pPr>
            <a:r>
              <a:rPr lang="en-US" dirty="0" smtClean="0"/>
              <a:t>3 volunteer driver program</a:t>
            </a:r>
          </a:p>
          <a:p>
            <a:pPr>
              <a:spcBef>
                <a:spcPts val="0"/>
              </a:spcBef>
              <a:spcAft>
                <a:spcPts val="0"/>
              </a:spcAft>
            </a:pPr>
            <a:endParaRPr lang="en-US" dirty="0" smtClean="0"/>
          </a:p>
          <a:p>
            <a:pPr>
              <a:spcBef>
                <a:spcPts val="0"/>
              </a:spcBef>
              <a:spcAft>
                <a:spcPts val="0"/>
              </a:spcAft>
            </a:pPr>
            <a:r>
              <a:rPr lang="en-US" dirty="0" smtClean="0"/>
              <a:t>**Note: The instructor should tell the participants that other mobility management</a:t>
            </a:r>
            <a:r>
              <a:rPr lang="en-US" baseline="0" dirty="0" smtClean="0"/>
              <a:t> Google sites exist.</a:t>
            </a:r>
          </a:p>
          <a:p>
            <a:pPr>
              <a:spcBef>
                <a:spcPts val="0"/>
              </a:spcBef>
              <a:spcAft>
                <a:spcPts val="0"/>
              </a:spcAft>
            </a:pPr>
            <a:r>
              <a:rPr lang="en-US" dirty="0" smtClean="0"/>
              <a:t>Source: http://www.communityactionpartnership.com/</a:t>
            </a:r>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136</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5314" name="Rectangle 2"/>
          <p:cNvSpPr>
            <a:spLocks noGrp="1" noRot="1" noChangeAspect="1" noChangeArrowheads="1" noTextEdit="1"/>
          </p:cNvSpPr>
          <p:nvPr>
            <p:ph type="sldImg"/>
          </p:nvPr>
        </p:nvSpPr>
        <p:spPr/>
      </p:sp>
      <p:sp>
        <p:nvSpPr>
          <p:cNvPr id="5005315" name="Rectangle 3"/>
          <p:cNvSpPr>
            <a:spLocks noGrp="1" noChangeArrowheads="1"/>
          </p:cNvSpPr>
          <p:nvPr>
            <p:ph type="body" idx="1"/>
          </p:nvPr>
        </p:nvSpPr>
        <p:spPr bwMode="auto">
          <a:xfrm>
            <a:off x="730254" y="4559305"/>
            <a:ext cx="5854699" cy="4322763"/>
          </a:xfrm>
          <a:prstGeom prst="rect">
            <a:avLst/>
          </a:prstGeom>
          <a:noFill/>
          <a:ln>
            <a:miter lim="800000"/>
            <a:headEnd/>
            <a:tailEnd/>
          </a:ln>
        </p:spPr>
        <p:txBody>
          <a:bodyPr lIns="94154" tIns="47078" rIns="94154" bIns="47078"/>
          <a:lstStyle/>
          <a:p>
            <a:pPr defTabSz="957343">
              <a:defRPr/>
            </a:pPr>
            <a:r>
              <a:rPr lang="en-US" dirty="0" smtClean="0"/>
              <a:t>SMART</a:t>
            </a:r>
            <a:r>
              <a:rPr lang="en-US" baseline="0" dirty="0" smtClean="0"/>
              <a:t> is required to get their millage renewed every 5 years.  It has been renewed twice, and both times there was an increase in the percentage of approval.  Management attributes that to flexibility given to communities and also to the communities being satisfied with the results.</a:t>
            </a:r>
            <a:endParaRPr lang="en-US" dirty="0" smtClean="0"/>
          </a:p>
          <a:p>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137</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3538" name="Rectangle 2"/>
          <p:cNvSpPr>
            <a:spLocks noGrp="1" noRot="1" noChangeAspect="1" noChangeArrowheads="1" noTextEdit="1"/>
          </p:cNvSpPr>
          <p:nvPr>
            <p:ph type="sldImg"/>
          </p:nvPr>
        </p:nvSpPr>
        <p:spPr/>
      </p:sp>
      <p:sp>
        <p:nvSpPr>
          <p:cNvPr id="4673539"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normAutofit/>
          </a:bodyPr>
          <a:lstStyle/>
          <a:p>
            <a:r>
              <a:rPr lang="en-US" smtClean="0"/>
              <a:t>Maricopa </a:t>
            </a:r>
            <a:r>
              <a:rPr lang="en-US"/>
              <a:t>is one county where the “total” transportation issue of mobility is addressed. </a:t>
            </a:r>
            <a:r>
              <a:rPr lang="en-US" smtClean="0"/>
              <a:t> This </a:t>
            </a:r>
            <a:r>
              <a:rPr lang="en-US"/>
              <a:t>is one application of mobility in it’s purest form.</a:t>
            </a:r>
          </a:p>
          <a:p>
            <a:endParaRPr lang="en-US" smtClean="0"/>
          </a:p>
          <a:p>
            <a:r>
              <a:rPr lang="en-US" smtClean="0"/>
              <a:t>**Note:</a:t>
            </a:r>
            <a:r>
              <a:rPr lang="en-US" baseline="0" smtClean="0"/>
              <a:t> See the complete list of Maricopa County, AZ recommendations at the back of the module.</a:t>
            </a:r>
          </a:p>
          <a:p>
            <a:endParaRPr lang="en-US" baseline="0" smtClean="0"/>
          </a:p>
          <a:p>
            <a:r>
              <a:rPr lang="en-US" baseline="0" smtClean="0"/>
              <a:t>Source: http://www.mag.maricopa.gov/pdf/Elderly-Mobility-Plan.pdf</a:t>
            </a:r>
          </a:p>
          <a:p>
            <a:endParaRPr lang="en-US"/>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138</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139</a:t>
            </a:fld>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smtClean="0"/>
              <a:t>The mobility manager should always think of the customer first.  What does the customer want?  How can I best serve their need?  Listen intently.  You as a mobility manager also have to “sell” your vision.  Not everyone will understand or even want to understand mobility management.  It is your job as a mobility manager to create a vision that people want to follow and build on. </a:t>
            </a:r>
          </a:p>
          <a:p>
            <a:pPr eaLnBrk="1" hangingPunct="1"/>
            <a:endParaRPr lang="en-US" smtClean="0"/>
          </a:p>
          <a:p>
            <a:pPr eaLnBrk="1" hangingPunct="1"/>
            <a:r>
              <a:rPr lang="en-US" smtClean="0"/>
              <a:t>When you are performing your activities you will be searching in places you never dreamed would provide you more resources.  Don’t be afraid to go into the unknown.</a:t>
            </a:r>
          </a:p>
          <a:p>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140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5666" name="Rectangle 2"/>
          <p:cNvSpPr>
            <a:spLocks noGrp="1" noRot="1" noChangeAspect="1" noChangeArrowheads="1" noTextEdit="1"/>
          </p:cNvSpPr>
          <p:nvPr>
            <p:ph type="sldImg"/>
          </p:nvPr>
        </p:nvSpPr>
        <p:spPr/>
      </p:sp>
      <p:sp>
        <p:nvSpPr>
          <p:cNvPr id="4465667"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r>
              <a:rPr lang="en-US" dirty="0"/>
              <a:t>The </a:t>
            </a:r>
            <a:r>
              <a:rPr lang="en-US" dirty="0" smtClean="0"/>
              <a:t>family </a:t>
            </a:r>
            <a:r>
              <a:rPr lang="en-US" dirty="0"/>
              <a:t>of </a:t>
            </a:r>
            <a:r>
              <a:rPr lang="en-US" dirty="0" smtClean="0"/>
              <a:t>service </a:t>
            </a:r>
            <a:r>
              <a:rPr lang="en-US" dirty="0"/>
              <a:t>options include</a:t>
            </a:r>
            <a:r>
              <a:rPr lang="en-US" dirty="0" smtClean="0"/>
              <a:t>:</a:t>
            </a:r>
            <a:endParaRPr lang="en-US" dirty="0"/>
          </a:p>
          <a:p>
            <a:pPr marL="119639" indent="-119639">
              <a:buFont typeface="Wingdings" pitchFamily="2" charset="2"/>
              <a:buChar char="§"/>
            </a:pPr>
            <a:r>
              <a:rPr lang="en-US" dirty="0"/>
              <a:t>Private vehicle to </a:t>
            </a:r>
            <a:r>
              <a:rPr lang="en-US" dirty="0" smtClean="0"/>
              <a:t>commuter rail</a:t>
            </a:r>
            <a:r>
              <a:rPr lang="en-US" dirty="0"/>
              <a:t>.  The private auto offers the most flexibility, but the lowest efficiency</a:t>
            </a:r>
            <a:r>
              <a:rPr lang="en-US" dirty="0" smtClean="0"/>
              <a:t>.</a:t>
            </a:r>
            <a:r>
              <a:rPr lang="en-US" baseline="0" dirty="0" smtClean="0"/>
              <a:t>  How do you double the efficiency of an automobile?  Put 2 people in it (carpool!).</a:t>
            </a:r>
            <a:endParaRPr lang="en-US" dirty="0"/>
          </a:p>
          <a:p>
            <a:pPr marL="119639" indent="-119639">
              <a:buFont typeface="Wingdings" pitchFamily="2" charset="2"/>
              <a:buChar char="§"/>
            </a:pPr>
            <a:r>
              <a:rPr lang="en-US" dirty="0"/>
              <a:t>Taxis, </a:t>
            </a:r>
            <a:r>
              <a:rPr lang="en-US" dirty="0" smtClean="0"/>
              <a:t>buses</a:t>
            </a:r>
            <a:r>
              <a:rPr lang="en-US" dirty="0"/>
              <a:t>, </a:t>
            </a:r>
            <a:r>
              <a:rPr lang="en-US" dirty="0" smtClean="0"/>
              <a:t>and light rail offer </a:t>
            </a:r>
            <a:r>
              <a:rPr lang="en-US" dirty="0"/>
              <a:t>medium flexibility, but greater efficiency.  </a:t>
            </a:r>
          </a:p>
          <a:p>
            <a:pPr marL="119639" indent="-119639">
              <a:buFont typeface="Wingdings" pitchFamily="2" charset="2"/>
              <a:buChar char="§"/>
            </a:pPr>
            <a:r>
              <a:rPr lang="en-US" dirty="0"/>
              <a:t>The least flexible mode is </a:t>
            </a:r>
            <a:r>
              <a:rPr lang="en-US" dirty="0" smtClean="0"/>
              <a:t>heavy </a:t>
            </a:r>
            <a:r>
              <a:rPr lang="en-US" dirty="0"/>
              <a:t>rail, but also the most efficient. </a:t>
            </a:r>
          </a:p>
          <a:p>
            <a:endParaRPr lang="en-US" dirty="0"/>
          </a:p>
          <a:p>
            <a:r>
              <a:rPr lang="en-US" dirty="0"/>
              <a:t>Different communities will use different parts of the pyramid.  Rural areas will not use </a:t>
            </a:r>
            <a:r>
              <a:rPr lang="en-US" dirty="0" smtClean="0"/>
              <a:t>heavy rail, </a:t>
            </a:r>
            <a:r>
              <a:rPr lang="en-US" dirty="0"/>
              <a:t>as this is generally reserved for urban areas. </a:t>
            </a:r>
            <a:r>
              <a:rPr lang="en-US" dirty="0" smtClean="0"/>
              <a:t> Although, some</a:t>
            </a:r>
            <a:r>
              <a:rPr lang="en-US" baseline="0" dirty="0" smtClean="0"/>
              <a:t> </a:t>
            </a:r>
            <a:r>
              <a:rPr lang="en-US" dirty="0" smtClean="0"/>
              <a:t>urban metropolises (e.g., Washington, </a:t>
            </a:r>
            <a:r>
              <a:rPr lang="en-US" dirty="0"/>
              <a:t>DC)</a:t>
            </a:r>
            <a:r>
              <a:rPr lang="en-US" dirty="0" smtClean="0"/>
              <a:t> have </a:t>
            </a:r>
            <a:r>
              <a:rPr lang="en-US" dirty="0"/>
              <a:t>commuter rail going </a:t>
            </a:r>
            <a:r>
              <a:rPr lang="en-US" dirty="0" smtClean="0"/>
              <a:t>to </a:t>
            </a:r>
            <a:r>
              <a:rPr lang="en-US" dirty="0"/>
              <a:t>the rural areas.</a:t>
            </a:r>
          </a:p>
          <a:p>
            <a:endParaRPr lang="en-US" dirty="0" smtClean="0"/>
          </a:p>
          <a:p>
            <a:r>
              <a:rPr lang="en-US" dirty="0" smtClean="0"/>
              <a:t>The middle section of the triangle</a:t>
            </a:r>
            <a:r>
              <a:rPr lang="en-US" baseline="0" dirty="0" smtClean="0"/>
              <a:t> is the heart of mobility management.</a:t>
            </a:r>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14</a:t>
            </a:fld>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141</a:t>
            </a:fld>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0498" name="Rectangle 2"/>
          <p:cNvSpPr>
            <a:spLocks noGrp="1" noRot="1" noChangeAspect="1" noChangeArrowheads="1" noTextEdit="1"/>
          </p:cNvSpPr>
          <p:nvPr>
            <p:ph type="sldImg"/>
          </p:nvPr>
        </p:nvSpPr>
        <p:spPr/>
      </p:sp>
      <p:sp>
        <p:nvSpPr>
          <p:cNvPr id="4970499"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normAutofit/>
          </a:bodyPr>
          <a:lstStyle/>
          <a:p>
            <a:r>
              <a:rPr lang="en-US" dirty="0" smtClean="0"/>
              <a:t>A mobility manager </a:t>
            </a:r>
            <a:r>
              <a:rPr lang="en-US" dirty="0"/>
              <a:t>should </a:t>
            </a:r>
            <a:r>
              <a:rPr lang="en-US" dirty="0" smtClean="0"/>
              <a:t>have many skills.  Here are just </a:t>
            </a:r>
            <a:r>
              <a:rPr lang="en-US" dirty="0"/>
              <a:t>a </a:t>
            </a:r>
            <a:r>
              <a:rPr lang="en-US" dirty="0" smtClean="0"/>
              <a:t>few.  Let </a:t>
            </a:r>
            <a:r>
              <a:rPr lang="en-US" dirty="0"/>
              <a:t>the participants add to the list. </a:t>
            </a:r>
            <a:r>
              <a:rPr lang="en-US" dirty="0" smtClean="0"/>
              <a:t> Read </a:t>
            </a:r>
            <a:r>
              <a:rPr lang="en-US" dirty="0"/>
              <a:t>the </a:t>
            </a:r>
            <a:r>
              <a:rPr lang="en-US" dirty="0" smtClean="0"/>
              <a:t>screen </a:t>
            </a:r>
            <a:r>
              <a:rPr lang="en-US" dirty="0"/>
              <a:t>and then ask for more from the </a:t>
            </a:r>
            <a:r>
              <a:rPr lang="en-US" dirty="0" smtClean="0"/>
              <a:t>class.  Make a list on the flip chart.  </a:t>
            </a:r>
            <a:r>
              <a:rPr lang="en-US" b="1" u="sng" dirty="0" smtClean="0"/>
              <a:t>Look</a:t>
            </a:r>
            <a:r>
              <a:rPr lang="en-US" b="1" u="sng" baseline="0" dirty="0" smtClean="0"/>
              <a:t> for </a:t>
            </a:r>
            <a:r>
              <a:rPr lang="en-US" b="1" u="sng" baseline="0" dirty="0" err="1" smtClean="0"/>
              <a:t>entreprenual</a:t>
            </a:r>
            <a:r>
              <a:rPr lang="en-US" b="1" u="sng" baseline="0" dirty="0" smtClean="0"/>
              <a:t> skills.</a:t>
            </a:r>
          </a:p>
          <a:p>
            <a:endParaRPr lang="en-US" baseline="0" dirty="0" smtClean="0"/>
          </a:p>
          <a:p>
            <a:pPr defTabSz="957105">
              <a:defRPr/>
            </a:pPr>
            <a:r>
              <a:rPr lang="en-US" dirty="0" smtClean="0"/>
              <a:t>The role of the mobility manager is ever changing. Whenever you think you’ve got “IT”, “IT” changes. Don’t become complacent.  Always search for new and better ways to connect people with places.</a:t>
            </a:r>
          </a:p>
          <a:p>
            <a:endParaRPr lang="en-US" dirty="0" smtClean="0"/>
          </a:p>
          <a:p>
            <a:r>
              <a:rPr lang="en-US" b="1" dirty="0" smtClean="0"/>
              <a:t>Interactivity</a:t>
            </a:r>
            <a:r>
              <a:rPr lang="en-US" b="1" baseline="0" dirty="0" smtClean="0"/>
              <a:t> – Ask: </a:t>
            </a:r>
            <a:r>
              <a:rPr lang="en-US" b="0" baseline="0" dirty="0" smtClean="0"/>
              <a:t>What skills do you think a mobility manager should possess?  Write the answers on a flip chart.  Did the participants mention </a:t>
            </a:r>
            <a:r>
              <a:rPr lang="en-US" b="1" u="sng" baseline="0" dirty="0" smtClean="0"/>
              <a:t>ENTREPRENEUERSHIP</a:t>
            </a:r>
            <a:r>
              <a:rPr lang="en-US" b="0" baseline="0" dirty="0" smtClean="0"/>
              <a:t>?</a:t>
            </a:r>
          </a:p>
          <a:p>
            <a:endParaRPr lang="en-US" b="1"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142</a:t>
            </a:fld>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4594" name="Rectangle 2"/>
          <p:cNvSpPr>
            <a:spLocks noGrp="1" noRot="1" noChangeAspect="1" noChangeArrowheads="1" noTextEdit="1"/>
          </p:cNvSpPr>
          <p:nvPr>
            <p:ph type="sldImg"/>
          </p:nvPr>
        </p:nvSpPr>
        <p:spPr/>
      </p:sp>
      <p:sp>
        <p:nvSpPr>
          <p:cNvPr id="4974595"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normAutofit/>
          </a:bodyPr>
          <a:lstStyle/>
          <a:p>
            <a:pPr defTabSz="957105">
              <a:defRPr/>
            </a:pPr>
            <a:r>
              <a:rPr lang="en-US" dirty="0" smtClean="0"/>
              <a:t>Community – The instructor will emphasize the necessity of the mobility manager to have extensive community knowledge.  This knowledge can be acquired by living in the community for an extended period of time, or by using people in the community who know the area. </a:t>
            </a:r>
          </a:p>
          <a:p>
            <a:endParaRPr lang="en-US" dirty="0" smtClean="0"/>
          </a:p>
          <a:p>
            <a:r>
              <a:rPr lang="en-US" dirty="0" smtClean="0"/>
              <a:t>The </a:t>
            </a:r>
            <a:r>
              <a:rPr lang="en-US" dirty="0"/>
              <a:t>community needs are probably better defined than the resources.  The needs are usually identified by some “specialty” group, such as local men’s and women’s associations.  The needs are the first step in solving problems.</a:t>
            </a:r>
          </a:p>
          <a:p>
            <a:pPr eaLnBrk="1" hangingPunct="1"/>
            <a:endParaRPr lang="en-US" dirty="0" smtClean="0"/>
          </a:p>
          <a:p>
            <a:pPr eaLnBrk="1" hangingPunct="1"/>
            <a:r>
              <a:rPr lang="en-US" dirty="0" smtClean="0"/>
              <a:t>The mobility manager must be a one person advocate for creative efficient transportation services.  Always be on the outlook for needs and resources.  Always be ready to step in where others shy away.</a:t>
            </a:r>
          </a:p>
          <a:p>
            <a:pPr eaLnBrk="1" hangingPunct="1"/>
            <a:endParaRPr lang="en-US" dirty="0" smtClean="0"/>
          </a:p>
          <a:p>
            <a:r>
              <a:rPr lang="en-US" dirty="0" smtClean="0"/>
              <a:t>The mobility manager must work to develop collaboration with other transportation and program managers.  The mobility manager should always think of the customer first.  What does the customer want?  How can I best serve their need? Listen intently.  You as a mobility manager also have to “sell” your vision.  Not everyone will understand or even want to understand Mobility Management.   It is your job as a mobility manager to create a vision that people want to follow and build on.  When you are performing your activities you will be searching in places you never dreamed would provide you more resources.  Don’t be afraid to go into the unknown.</a:t>
            </a:r>
          </a:p>
          <a:p>
            <a:pPr eaLnBrk="1" hangingPunct="1"/>
            <a:endParaRPr lang="en-US" dirty="0"/>
          </a:p>
          <a:p>
            <a:pPr eaLnBrk="1" hangingPunct="1"/>
            <a:endParaRPr lang="en-US" dirty="0" smtClean="0"/>
          </a:p>
          <a:p>
            <a:pPr eaLnBrk="1" hangingPunct="1"/>
            <a:endParaRPr lang="en-US" dirty="0" smtClean="0"/>
          </a:p>
          <a:p>
            <a:pPr eaLnBrk="1" hangingPunct="1"/>
            <a:endParaRPr lang="en-US" dirty="0" smtClean="0"/>
          </a:p>
          <a:p>
            <a:endParaRPr lang="en-US" dirty="0"/>
          </a:p>
          <a:p>
            <a:endParaRPr lang="en-US" sz="1600"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143</a:t>
            </a:fld>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42" name="Rectangle 2"/>
          <p:cNvSpPr>
            <a:spLocks noGrp="1" noRot="1" noChangeAspect="1" noChangeArrowheads="1" noTextEdit="1"/>
          </p:cNvSpPr>
          <p:nvPr>
            <p:ph type="sldImg"/>
          </p:nvPr>
        </p:nvSpPr>
        <p:spPr/>
      </p:sp>
      <p:sp>
        <p:nvSpPr>
          <p:cNvPr id="4976643"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pPr defTabSz="957105">
              <a:defRPr/>
            </a:pPr>
            <a:r>
              <a:rPr lang="en-US" dirty="0" smtClean="0"/>
              <a:t>Market demand – The market demand knowledge is probably best found from the transit system, if there is one, or the local human service agency.  The census is another source of market knowledge.</a:t>
            </a:r>
          </a:p>
          <a:p>
            <a:endParaRPr lang="en-US" dirty="0" smtClean="0"/>
          </a:p>
          <a:p>
            <a:r>
              <a:rPr lang="en-US" dirty="0" smtClean="0"/>
              <a:t>The mobility manager </a:t>
            </a:r>
            <a:r>
              <a:rPr lang="en-US" dirty="0"/>
              <a:t>must have a good working plan to help identify the local demand and what part of the </a:t>
            </a:r>
            <a:r>
              <a:rPr lang="en-US" dirty="0" smtClean="0"/>
              <a:t>market is </a:t>
            </a:r>
            <a:r>
              <a:rPr lang="en-US" dirty="0"/>
              <a:t>being met by existing resources.  </a:t>
            </a:r>
            <a:r>
              <a:rPr lang="en-US" dirty="0" smtClean="0"/>
              <a:t>Also, </a:t>
            </a:r>
            <a:r>
              <a:rPr lang="en-US" dirty="0"/>
              <a:t>the </a:t>
            </a:r>
            <a:r>
              <a:rPr lang="en-US" dirty="0" smtClean="0"/>
              <a:t>mobility manager </a:t>
            </a:r>
            <a:r>
              <a:rPr lang="en-US" dirty="0"/>
              <a:t>should look at how could </a:t>
            </a:r>
            <a:r>
              <a:rPr lang="en-US" dirty="0" smtClean="0"/>
              <a:t>the market be </a:t>
            </a:r>
            <a:r>
              <a:rPr lang="en-US" dirty="0"/>
              <a:t>met in a more productive manner.</a:t>
            </a:r>
          </a:p>
          <a:p>
            <a:endParaRPr lang="en-US" sz="1600"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144</a:t>
            </a:fld>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Resource –</a:t>
            </a:r>
            <a:r>
              <a:rPr lang="en-US" baseline="0" dirty="0" smtClean="0"/>
              <a:t> T</a:t>
            </a:r>
            <a:r>
              <a:rPr lang="en-US" dirty="0" smtClean="0"/>
              <a:t>he identification of resources is necessary to the successful implementation of the Coordinated Plan.  The resources include:</a:t>
            </a:r>
          </a:p>
          <a:p>
            <a:pPr marL="119639" indent="-119639">
              <a:buFont typeface="Wingdings" pitchFamily="2" charset="2"/>
              <a:buChar char="§"/>
            </a:pPr>
            <a:r>
              <a:rPr lang="en-US" dirty="0" smtClean="0"/>
              <a:t>Providers</a:t>
            </a:r>
          </a:p>
          <a:p>
            <a:pPr marL="119639" indent="-119639">
              <a:buFont typeface="Wingdings" pitchFamily="2" charset="2"/>
              <a:buChar char="§"/>
            </a:pPr>
            <a:r>
              <a:rPr lang="en-US" dirty="0" smtClean="0"/>
              <a:t>Community programs, both social service and private</a:t>
            </a:r>
          </a:p>
          <a:p>
            <a:pPr defTabSz="957105">
              <a:defRPr/>
            </a:pPr>
            <a:endParaRPr lang="en-US" dirty="0" smtClean="0"/>
          </a:p>
          <a:p>
            <a:pPr defTabSz="957105">
              <a:defRPr/>
            </a:pPr>
            <a:r>
              <a:rPr lang="en-US" dirty="0" smtClean="0"/>
              <a:t>The mobility manager must have a good working plan to help identify the local demand and what part of the demand is being met by existing resources.  Also, the mobility manager should look at how could the demand be met in a more productive manner.</a:t>
            </a:r>
          </a:p>
          <a:p>
            <a:endParaRPr lang="en-US" dirty="0"/>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145</a:t>
            </a:fld>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8690" name="Rectangle 2"/>
          <p:cNvSpPr>
            <a:spLocks noGrp="1" noRot="1" noChangeAspect="1" noChangeArrowheads="1" noTextEdit="1"/>
          </p:cNvSpPr>
          <p:nvPr>
            <p:ph type="sldImg"/>
          </p:nvPr>
        </p:nvSpPr>
        <p:spPr/>
      </p:sp>
      <p:sp>
        <p:nvSpPr>
          <p:cNvPr id="4978691" name="Rectangle 3"/>
          <p:cNvSpPr>
            <a:spLocks noGrp="1" noChangeArrowheads="1"/>
          </p:cNvSpPr>
          <p:nvPr>
            <p:ph type="body" idx="1"/>
          </p:nvPr>
        </p:nvSpPr>
        <p:spPr bwMode="auto">
          <a:xfrm>
            <a:off x="660402" y="4564067"/>
            <a:ext cx="6136639" cy="4327524"/>
          </a:xfrm>
          <a:prstGeom prst="rect">
            <a:avLst/>
          </a:prstGeom>
          <a:noFill/>
          <a:ln>
            <a:noFill/>
            <a:miter lim="800000"/>
            <a:headEnd/>
            <a:tailEnd/>
          </a:ln>
        </p:spPr>
        <p:txBody>
          <a:bodyPr lIns="94154" tIns="47078" rIns="94154" bIns="47078">
            <a:normAutofit/>
          </a:bodyPr>
          <a:lstStyle/>
          <a:p>
            <a:r>
              <a:rPr lang="en-US"/>
              <a:t>It is important for the </a:t>
            </a:r>
            <a:r>
              <a:rPr lang="en-US" smtClean="0"/>
              <a:t>mobility manager </a:t>
            </a:r>
            <a:r>
              <a:rPr lang="en-US"/>
              <a:t>to be aware of the political impacts of various scenarios. </a:t>
            </a:r>
            <a:r>
              <a:rPr lang="en-US" smtClean="0"/>
              <a:t> The </a:t>
            </a:r>
            <a:r>
              <a:rPr lang="en-US"/>
              <a:t>political problems are sometimes more difficult </a:t>
            </a:r>
            <a:r>
              <a:rPr lang="en-US" smtClean="0"/>
              <a:t>to </a:t>
            </a:r>
            <a:r>
              <a:rPr lang="en-US"/>
              <a:t>solve than the technical</a:t>
            </a:r>
            <a:r>
              <a:rPr lang="en-US" smtClean="0"/>
              <a:t>.  </a:t>
            </a:r>
            <a:r>
              <a:rPr lang="en-US"/>
              <a:t>Political problems include the local,</a:t>
            </a:r>
            <a:r>
              <a:rPr lang="en-US" smtClean="0"/>
              <a:t> State, </a:t>
            </a:r>
            <a:r>
              <a:rPr lang="en-US"/>
              <a:t>and</a:t>
            </a:r>
            <a:r>
              <a:rPr lang="en-US" smtClean="0"/>
              <a:t> Federal Governments </a:t>
            </a:r>
            <a:r>
              <a:rPr lang="en-US"/>
              <a:t>where program emphasis may be different. </a:t>
            </a:r>
            <a:r>
              <a:rPr lang="en-US" smtClean="0"/>
              <a:t> The </a:t>
            </a:r>
            <a:r>
              <a:rPr lang="en-US"/>
              <a:t>program emphasis affects funding, so the </a:t>
            </a:r>
            <a:r>
              <a:rPr lang="en-US" smtClean="0"/>
              <a:t>mobility manager </a:t>
            </a:r>
            <a:r>
              <a:rPr lang="en-US"/>
              <a:t>might have to be creative in the use of funds for “associated” activities. </a:t>
            </a:r>
            <a:r>
              <a:rPr lang="en-US" smtClean="0"/>
              <a:t> Don’t </a:t>
            </a:r>
            <a:r>
              <a:rPr lang="en-US"/>
              <a:t>do anything illegal, but remember that forgiveness is easier to get than approval.</a:t>
            </a:r>
          </a:p>
          <a:p>
            <a:endParaRPr lang="en-US"/>
          </a:p>
          <a:p>
            <a:endParaRPr lang="en-US"/>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146</a:t>
            </a:fld>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9650" name="Rectangle 2"/>
          <p:cNvSpPr>
            <a:spLocks noGrp="1" noRot="1" noChangeAspect="1" noChangeArrowheads="1" noTextEdit="1"/>
          </p:cNvSpPr>
          <p:nvPr>
            <p:ph type="sldImg"/>
          </p:nvPr>
        </p:nvSpPr>
        <p:spPr/>
      </p:sp>
      <p:sp>
        <p:nvSpPr>
          <p:cNvPr id="5019651"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normAutofit/>
          </a:bodyPr>
          <a:lstStyle/>
          <a:p>
            <a:r>
              <a:rPr lang="en-US" dirty="0"/>
              <a:t>Mobility </a:t>
            </a:r>
            <a:r>
              <a:rPr lang="en-US" dirty="0" smtClean="0"/>
              <a:t>management </a:t>
            </a:r>
            <a:r>
              <a:rPr lang="en-US" dirty="0"/>
              <a:t>job descriptions are starting to appear</a:t>
            </a:r>
            <a:r>
              <a:rPr lang="en-US" dirty="0" smtClean="0"/>
              <a:t>.  Review </a:t>
            </a:r>
            <a:r>
              <a:rPr lang="en-US" dirty="0"/>
              <a:t>the job requirements with the participants.</a:t>
            </a:r>
            <a:endParaRPr lang="en-US" dirty="0" smtClean="0"/>
          </a:p>
          <a:p>
            <a:endParaRPr lang="en-US" dirty="0" smtClean="0"/>
          </a:p>
          <a:p>
            <a:r>
              <a:rPr lang="en-US" dirty="0" smtClean="0"/>
              <a:t>Source: http://web1.ctaa.org/webmodules/webarticles/anmviewer.asp?a=372&amp;z=78</a:t>
            </a:r>
          </a:p>
          <a:p>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147</a:t>
            </a:fld>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0738" name="Rectangle 2"/>
          <p:cNvSpPr>
            <a:spLocks noGrp="1" noRot="1" noChangeAspect="1" noChangeArrowheads="1" noTextEdit="1"/>
          </p:cNvSpPr>
          <p:nvPr>
            <p:ph type="sldImg"/>
          </p:nvPr>
        </p:nvSpPr>
        <p:spPr/>
      </p:sp>
      <p:sp>
        <p:nvSpPr>
          <p:cNvPr id="4980739"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endParaRPr lang="en-US"/>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148</a:t>
            </a:fld>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2786" name="Rectangle 2"/>
          <p:cNvSpPr>
            <a:spLocks noGrp="1" noRot="1" noChangeAspect="1" noChangeArrowheads="1" noTextEdit="1"/>
          </p:cNvSpPr>
          <p:nvPr>
            <p:ph type="sldImg"/>
          </p:nvPr>
        </p:nvSpPr>
        <p:spPr/>
      </p:sp>
      <p:sp>
        <p:nvSpPr>
          <p:cNvPr id="4982787"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normAutofit/>
          </a:bodyPr>
          <a:lstStyle/>
          <a:p>
            <a:r>
              <a:rPr lang="en-US"/>
              <a:t>Many public employees have a fear of failure, because their job could be on the line.  Mobility </a:t>
            </a:r>
            <a:r>
              <a:rPr lang="en-US" smtClean="0"/>
              <a:t>management </a:t>
            </a:r>
            <a:r>
              <a:rPr lang="en-US"/>
              <a:t>calls for all to be </a:t>
            </a:r>
            <a:r>
              <a:rPr lang="en-US" smtClean="0"/>
              <a:t>fearless.</a:t>
            </a:r>
          </a:p>
          <a:p>
            <a:endParaRPr lang="en-US"/>
          </a:p>
          <a:p>
            <a:r>
              <a:rPr lang="en-US"/>
              <a:t>You as a </a:t>
            </a:r>
            <a:r>
              <a:rPr lang="en-US" smtClean="0"/>
              <a:t>mobility manager must </a:t>
            </a:r>
            <a:r>
              <a:rPr lang="en-US"/>
              <a:t>be strong and lead people where they might not want to go. </a:t>
            </a:r>
            <a:r>
              <a:rPr lang="en-US" smtClean="0"/>
              <a:t> This </a:t>
            </a:r>
            <a:r>
              <a:rPr lang="en-US"/>
              <a:t>is one of your challenges to bring staff, politicians, users, and the communities along the road of </a:t>
            </a:r>
            <a:r>
              <a:rPr lang="en-US" smtClean="0"/>
              <a:t>mobility management</a:t>
            </a:r>
            <a:r>
              <a:rPr lang="en-US"/>
              <a:t>.</a:t>
            </a:r>
          </a:p>
          <a:p>
            <a:endParaRPr lang="en-US" smtClean="0"/>
          </a:p>
          <a:p>
            <a:r>
              <a:rPr lang="en-US" smtClean="0"/>
              <a:t>An </a:t>
            </a:r>
            <a:r>
              <a:rPr lang="en-US"/>
              <a:t>important attribute of a </a:t>
            </a:r>
            <a:r>
              <a:rPr lang="en-US" smtClean="0"/>
              <a:t>mobility manager </a:t>
            </a:r>
            <a:r>
              <a:rPr lang="en-US"/>
              <a:t>is flexibility.  Be willing and able to change and balance many balls in the air at the same time.  Multi-tasking is the norm.</a:t>
            </a:r>
          </a:p>
          <a:p>
            <a:endParaRPr lang="en-US" smtClean="0"/>
          </a:p>
          <a:p>
            <a:r>
              <a:rPr lang="en-US" smtClean="0"/>
              <a:t>The mobility manager </a:t>
            </a:r>
            <a:r>
              <a:rPr lang="en-US"/>
              <a:t>will be a strong advocate for improving the transportation situation in local communities.  The </a:t>
            </a:r>
            <a:r>
              <a:rPr lang="en-US" smtClean="0"/>
              <a:t>mobility manager </a:t>
            </a:r>
            <a:r>
              <a:rPr lang="en-US"/>
              <a:t>can also provide guidance and support at the State level. </a:t>
            </a:r>
          </a:p>
          <a:p>
            <a:endParaRPr lang="en-US"/>
          </a:p>
          <a:p>
            <a:r>
              <a:rPr lang="en-US" smtClean="0"/>
              <a:t>Whenever </a:t>
            </a:r>
            <a:r>
              <a:rPr lang="en-US"/>
              <a:t>you are thinking of solutions, think the unthinkable.  You might think that a certain provider is not one of the better providers in the system.  This could be true, but that provider also has ideas that you could benefit from.  Talk to everyone.</a:t>
            </a:r>
          </a:p>
          <a:p>
            <a:endParaRPr lang="en-US"/>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149</a:t>
            </a:fld>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1200" y="4561232"/>
            <a:ext cx="5852160" cy="4320213"/>
          </a:xfrm>
        </p:spPr>
        <p:txBody>
          <a:bodyPr>
            <a:normAutofit/>
          </a:bodyPr>
          <a:lstStyle/>
          <a:p>
            <a:pPr marL="0" lvl="2" eaLnBrk="1" hangingPunct="1"/>
            <a:r>
              <a:rPr lang="en-US" dirty="0" smtClean="0"/>
              <a:t>Mobility management is intended to build coordination among existing public transportation providers and other transportation service providers, with the result of expanding the availability of service.  </a:t>
            </a:r>
          </a:p>
          <a:p>
            <a:pPr marL="0" lvl="2" eaLnBrk="1" hangingPunct="1"/>
            <a:endParaRPr lang="en-US" dirty="0" smtClean="0"/>
          </a:p>
          <a:p>
            <a:pPr marL="0" lvl="2" eaLnBrk="1" hangingPunct="1"/>
            <a:r>
              <a:rPr lang="en-US" dirty="0" smtClean="0"/>
              <a:t>Mobility management activities may include:  </a:t>
            </a:r>
          </a:p>
          <a:p>
            <a:pPr marL="239277" lvl="3" indent="-119639" eaLnBrk="1" hangingPunct="1">
              <a:buFont typeface="Wingdings" pitchFamily="2" charset="2"/>
              <a:buChar char="§"/>
            </a:pPr>
            <a:r>
              <a:rPr lang="en-US" dirty="0" smtClean="0"/>
              <a:t>Promotion, enhancement, and facilitation of access to transportation services  </a:t>
            </a:r>
          </a:p>
          <a:p>
            <a:pPr marL="239277" lvl="3" indent="-119639" eaLnBrk="1" hangingPunct="1">
              <a:buFont typeface="Wingdings" pitchFamily="2" charset="2"/>
              <a:buChar char="§"/>
            </a:pPr>
            <a:r>
              <a:rPr lang="en-US" dirty="0" smtClean="0"/>
              <a:t>Support for short term management activities to plan and implement coordinated services </a:t>
            </a:r>
          </a:p>
          <a:p>
            <a:pPr marL="239277" lvl="3" indent="-119639" eaLnBrk="1" hangingPunct="1">
              <a:buFont typeface="Wingdings" pitchFamily="2" charset="2"/>
              <a:buChar char="§"/>
            </a:pPr>
            <a:r>
              <a:rPr lang="en-US" dirty="0" smtClean="0"/>
              <a:t>Support of state and local coordination policy bodies and councils </a:t>
            </a:r>
          </a:p>
          <a:p>
            <a:pPr marL="239277" lvl="3" indent="-119639" eaLnBrk="1" hangingPunct="1">
              <a:buFont typeface="Wingdings" pitchFamily="2" charset="2"/>
              <a:buChar char="§"/>
            </a:pPr>
            <a:r>
              <a:rPr lang="en-US" dirty="0" smtClean="0"/>
              <a:t>Operation of transportation brokerages to coordinate providers, funding agencies, and customers </a:t>
            </a:r>
          </a:p>
          <a:p>
            <a:pPr marL="239277" lvl="3" indent="-119639" eaLnBrk="1" hangingPunct="1">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150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7714" name="Rectangle 2"/>
          <p:cNvSpPr>
            <a:spLocks noGrp="1" noRot="1" noChangeAspect="1" noChangeArrowheads="1" noTextEdit="1"/>
          </p:cNvSpPr>
          <p:nvPr>
            <p:ph type="sldImg"/>
          </p:nvPr>
        </p:nvSpPr>
        <p:spPr/>
      </p:sp>
      <p:sp>
        <p:nvSpPr>
          <p:cNvPr id="4467715"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pPr marL="119639" indent="-119639">
              <a:buFont typeface="Wingdings" pitchFamily="2" charset="2"/>
              <a:buChar char="§"/>
            </a:pPr>
            <a:r>
              <a:rPr lang="en-US" dirty="0"/>
              <a:t>The </a:t>
            </a:r>
            <a:r>
              <a:rPr lang="en-US" dirty="0" smtClean="0"/>
              <a:t>mobility management plan </a:t>
            </a:r>
            <a:r>
              <a:rPr lang="en-US" dirty="0"/>
              <a:t>assumes there will be multiple </a:t>
            </a:r>
            <a:r>
              <a:rPr lang="en-US" dirty="0" smtClean="0"/>
              <a:t>providers (travel agents), </a:t>
            </a:r>
            <a:r>
              <a:rPr lang="en-US" dirty="0"/>
              <a:t>including private, private-non-profit, </a:t>
            </a:r>
            <a:r>
              <a:rPr lang="en-US" dirty="0" smtClean="0"/>
              <a:t>public, </a:t>
            </a:r>
            <a:r>
              <a:rPr lang="en-US" dirty="0"/>
              <a:t>and institutional providers</a:t>
            </a:r>
            <a:r>
              <a:rPr lang="en-US" dirty="0" smtClean="0"/>
              <a:t>.</a:t>
            </a:r>
            <a:r>
              <a:rPr lang="en-US" baseline="0" dirty="0" smtClean="0"/>
              <a:t>  </a:t>
            </a:r>
            <a:r>
              <a:rPr lang="en-US" dirty="0" smtClean="0"/>
              <a:t>The mobility manager </a:t>
            </a:r>
            <a:r>
              <a:rPr lang="en-US" dirty="0"/>
              <a:t>must be a service advocate and look for ways to enhance service delivery</a:t>
            </a:r>
            <a:r>
              <a:rPr lang="en-US" dirty="0" smtClean="0"/>
              <a:t>.</a:t>
            </a:r>
          </a:p>
          <a:p>
            <a:pPr marL="119639" indent="-119639">
              <a:buFont typeface="Wingdings" pitchFamily="2" charset="2"/>
              <a:buChar char="§"/>
            </a:pPr>
            <a:r>
              <a:rPr lang="en-US" b="1" u="sng" dirty="0" smtClean="0"/>
              <a:t>A disaggregated model still exists today – agencies are not aggregated (i.e., working together).</a:t>
            </a:r>
            <a:r>
              <a:rPr lang="en-US" b="0" u="none" dirty="0" smtClean="0"/>
              <a:t>  The</a:t>
            </a:r>
            <a:r>
              <a:rPr lang="en-US" b="0" u="none" baseline="0" dirty="0" smtClean="0"/>
              <a:t> key to an aggregated model is for organizations to communicate, cooperate, and consolidate (the 3 Cs).</a:t>
            </a:r>
            <a:endParaRPr lang="en-US" b="1" u="sng" dirty="0" smtClean="0"/>
          </a:p>
          <a:p>
            <a:pPr marL="119639" indent="-119639">
              <a:buFont typeface="Wingdings" pitchFamily="2" charset="2"/>
              <a:buChar char="§"/>
            </a:pPr>
            <a:r>
              <a:rPr lang="en-US" dirty="0"/>
              <a:t>Mobility </a:t>
            </a:r>
            <a:r>
              <a:rPr lang="en-US" dirty="0" smtClean="0"/>
              <a:t>management </a:t>
            </a:r>
            <a:r>
              <a:rPr lang="en-US" dirty="0"/>
              <a:t>functions include both service </a:t>
            </a:r>
            <a:r>
              <a:rPr lang="en-US" dirty="0" smtClean="0"/>
              <a:t>development </a:t>
            </a:r>
            <a:r>
              <a:rPr lang="en-US" dirty="0"/>
              <a:t>and </a:t>
            </a:r>
            <a:r>
              <a:rPr lang="en-US" dirty="0" smtClean="0"/>
              <a:t>system management</a:t>
            </a:r>
            <a:r>
              <a:rPr lang="en-US" dirty="0"/>
              <a:t>. The </a:t>
            </a:r>
            <a:r>
              <a:rPr lang="en-US" dirty="0" smtClean="0"/>
              <a:t>mobility manager </a:t>
            </a:r>
            <a:r>
              <a:rPr lang="en-US" dirty="0"/>
              <a:t>does not have to be, and in many respects it would be better if they were not, service </a:t>
            </a:r>
            <a:r>
              <a:rPr lang="en-US" dirty="0" smtClean="0"/>
              <a:t>providers.</a:t>
            </a:r>
            <a:endParaRPr lang="en-US" dirty="0"/>
          </a:p>
          <a:p>
            <a:endParaRPr lang="en-US" dirty="0" smtClean="0"/>
          </a:p>
          <a:p>
            <a:pPr>
              <a:buFontTx/>
              <a:buNone/>
            </a:pPr>
            <a:endParaRPr lang="en-US" dirty="0" smtClean="0"/>
          </a:p>
          <a:p>
            <a:endParaRPr lang="en-US" dirty="0" smtClean="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15</a:t>
            </a:fld>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3" eaLnBrk="1" hangingPunct="1"/>
            <a:r>
              <a:rPr lang="en-US" dirty="0" smtClean="0"/>
              <a:t>Mobility management activities:</a:t>
            </a:r>
          </a:p>
          <a:p>
            <a:pPr marL="239277" lvl="3" indent="-119639" eaLnBrk="1" hangingPunct="1">
              <a:buFont typeface="Wingdings" pitchFamily="2" charset="2"/>
              <a:buChar char="§"/>
            </a:pPr>
            <a:r>
              <a:rPr lang="en-US" dirty="0" smtClean="0"/>
              <a:t>Provision of coordination services</a:t>
            </a:r>
          </a:p>
          <a:p>
            <a:pPr marL="239277" lvl="3" indent="-119639" defTabSz="957105" eaLnBrk="1" hangingPunct="1">
              <a:buFont typeface="Wingdings" pitchFamily="2" charset="2"/>
              <a:buChar char="§"/>
              <a:defRPr/>
            </a:pPr>
            <a:r>
              <a:rPr lang="en-US" dirty="0" smtClean="0"/>
              <a:t>Travel training, trip planning, and travel navigator activities for customers</a:t>
            </a:r>
          </a:p>
          <a:p>
            <a:pPr marL="239277" lvl="3" indent="-119639" eaLnBrk="1" hangingPunct="1">
              <a:buFont typeface="Wingdings" pitchFamily="2" charset="2"/>
              <a:buChar char="§"/>
            </a:pPr>
            <a:r>
              <a:rPr lang="en-US" dirty="0" smtClean="0"/>
              <a:t>Development and operation of one-stop transportation traveler call centers to coordinate transportation information </a:t>
            </a:r>
          </a:p>
          <a:p>
            <a:pPr marL="239277" lvl="3" indent="-119639" eaLnBrk="1" hangingPunct="1">
              <a:buFont typeface="Wingdings" pitchFamily="2" charset="2"/>
              <a:buChar char="§"/>
            </a:pPr>
            <a:r>
              <a:rPr lang="en-US" dirty="0" smtClean="0"/>
              <a:t>Operational planning for the acquisition of intelligent transportation technologies </a:t>
            </a:r>
            <a:endParaRPr lang="en-US" dirty="0"/>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151</a:t>
            </a:fld>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9554" name="Rectangle 2"/>
          <p:cNvSpPr>
            <a:spLocks noGrp="1" noRot="1" noChangeAspect="1" noChangeArrowheads="1" noTextEdit="1"/>
          </p:cNvSpPr>
          <p:nvPr>
            <p:ph type="sldImg"/>
          </p:nvPr>
        </p:nvSpPr>
        <p:spPr/>
      </p:sp>
      <p:sp>
        <p:nvSpPr>
          <p:cNvPr id="4759555"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pPr>
              <a:spcBef>
                <a:spcPct val="30000"/>
              </a:spcBef>
            </a:pPr>
            <a:r>
              <a:rPr lang="en-US" dirty="0"/>
              <a:t>These three challenges are the basis for change</a:t>
            </a:r>
            <a:r>
              <a:rPr lang="en-US" dirty="0" smtClean="0"/>
              <a:t>.  </a:t>
            </a:r>
            <a:r>
              <a:rPr lang="en-US" dirty="0"/>
              <a:t>There will be many obstacles, but a </a:t>
            </a:r>
            <a:r>
              <a:rPr lang="en-US" dirty="0" smtClean="0"/>
              <a:t>good, dedicated, </a:t>
            </a:r>
            <a:r>
              <a:rPr lang="en-US" dirty="0"/>
              <a:t>and committed </a:t>
            </a:r>
            <a:r>
              <a:rPr lang="en-US" dirty="0" smtClean="0"/>
              <a:t>mobility manager </a:t>
            </a:r>
            <a:r>
              <a:rPr lang="en-US" dirty="0"/>
              <a:t>will persevere.</a:t>
            </a:r>
          </a:p>
          <a:p>
            <a:endParaRPr lang="en-US" sz="1600"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152</a:t>
            </a:fld>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22" name="Rectangle 2"/>
          <p:cNvSpPr>
            <a:spLocks noGrp="1" noRot="1" noChangeAspect="1" noChangeArrowheads="1" noTextEdit="1"/>
          </p:cNvSpPr>
          <p:nvPr>
            <p:ph type="sldImg"/>
          </p:nvPr>
        </p:nvSpPr>
        <p:spPr/>
      </p:sp>
      <p:sp>
        <p:nvSpPr>
          <p:cNvPr id="4997123" name="Rectangle 3"/>
          <p:cNvSpPr>
            <a:spLocks noGrp="1" noChangeArrowheads="1"/>
          </p:cNvSpPr>
          <p:nvPr>
            <p:ph type="body" idx="1"/>
          </p:nvPr>
        </p:nvSpPr>
        <p:spPr bwMode="auto">
          <a:xfrm>
            <a:off x="730254" y="4559305"/>
            <a:ext cx="5854699" cy="4322763"/>
          </a:xfrm>
          <a:prstGeom prst="rect">
            <a:avLst/>
          </a:prstGeom>
          <a:noFill/>
          <a:ln>
            <a:miter lim="800000"/>
            <a:headEnd/>
            <a:tailEnd/>
          </a:ln>
        </p:spPr>
        <p:txBody>
          <a:bodyPr lIns="94154" tIns="47078" rIns="94154" bIns="47078">
            <a:normAutofit/>
          </a:bodyPr>
          <a:lstStyle/>
          <a:p>
            <a:r>
              <a:rPr lang="en-US" baseline="0" dirty="0" smtClean="0"/>
              <a:t>Find inspiration from great achievers.  </a:t>
            </a:r>
            <a:r>
              <a:rPr lang="en-US" dirty="0" smtClean="0"/>
              <a:t>In 1975, George Lucas had a vision for a new film he wanted to make – Star Wars.  However, Hollywood didn’t take George seriously.  They told him, the idea for Star Wars was technically impossible and couldn’t be done, but he was not about to give up.  John Dykstra, a studio executive, believed in Lucas’ vision.  They worked together to design and build a studio (Industrial Light and Magic – ILM) and began inventing and assembling technology needed to make the impossible possible.  </a:t>
            </a:r>
          </a:p>
          <a:p>
            <a:endParaRPr lang="en-US" dirty="0" smtClean="0"/>
          </a:p>
          <a:p>
            <a:r>
              <a:rPr lang="en-US" dirty="0" smtClean="0"/>
              <a:t>Star Wars was a personal vision for Lucas, “If you want to be successful in a particular field of endeavor, I think perseverance is one of the key qualities. It’s very important that you find something that you care about, that you have a deep passion for, because you’re going to have to devote a lot of your life to it.  And you’re going to have to really be focused on it.  And you’re going to have to overcome a lot of hurdles, a lot of people saying you can’t do it.  And you’re going to have to take a lot of risks.”  If Lucas had not believed Star Wars was possible, few of his other movies would have been made.  For that matter, most of the influential and profitable movies of the last 20 years would have not been possible.</a:t>
            </a:r>
          </a:p>
          <a:p>
            <a:pPr marL="239277" indent="-239277"/>
            <a:endParaRPr lang="en-US" dirty="0" smtClean="0"/>
          </a:p>
          <a:p>
            <a:r>
              <a:rPr lang="en-US" dirty="0" smtClean="0"/>
              <a:t>Source: Academy of Achievement interview with George Lucas, June 19, 1999, Washington, DC</a:t>
            </a:r>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153</a:t>
            </a:fld>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9794" name="Rectangle 2"/>
          <p:cNvSpPr>
            <a:spLocks noGrp="1" noRot="1" noChangeAspect="1" noChangeArrowheads="1" noTextEdit="1"/>
          </p:cNvSpPr>
          <p:nvPr>
            <p:ph type="sldImg"/>
          </p:nvPr>
        </p:nvSpPr>
        <p:spPr/>
      </p:sp>
      <p:sp>
        <p:nvSpPr>
          <p:cNvPr id="4769795"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normAutofit/>
          </a:bodyPr>
          <a:lstStyle/>
          <a:p>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154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9639" indent="-119639">
              <a:buFont typeface="Wingdings" pitchFamily="2" charset="2"/>
              <a:buChar char="§"/>
            </a:pPr>
            <a:r>
              <a:rPr lang="en-US" u="sng" dirty="0" smtClean="0"/>
              <a:t>Service development</a:t>
            </a:r>
            <a:r>
              <a:rPr lang="en-US" u="none" dirty="0" smtClean="0"/>
              <a:t> </a:t>
            </a:r>
            <a:r>
              <a:rPr lang="en-US" baseline="0" dirty="0" smtClean="0"/>
              <a:t>– I</a:t>
            </a:r>
            <a:r>
              <a:rPr lang="en-US" dirty="0" smtClean="0"/>
              <a:t>ncludes the identification of resources,</a:t>
            </a:r>
            <a:r>
              <a:rPr lang="en-US" baseline="0" dirty="0" smtClean="0"/>
              <a:t> public, private, and non-profit.  This also includes the coordination piece and involves the movement of people.  Examples include one-stop call centers and the family of services.</a:t>
            </a:r>
          </a:p>
          <a:p>
            <a:pPr marL="119639" indent="-119639">
              <a:buFont typeface="Wingdings" pitchFamily="2" charset="2"/>
              <a:buChar char="§"/>
            </a:pPr>
            <a:r>
              <a:rPr lang="en-US" u="sng" baseline="0" dirty="0" smtClean="0"/>
              <a:t>System management</a:t>
            </a:r>
            <a:r>
              <a:rPr lang="en-US" baseline="0" dirty="0" smtClean="0"/>
              <a:t> – This is the demand management and land use applications.  Livable communities (we will discuss later) is a major part of mobility management.  The “greening” of our society is supported by mobility management.</a:t>
            </a:r>
          </a:p>
          <a:p>
            <a:endParaRPr lang="en-US" baseline="0" dirty="0" smtClean="0"/>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 service development aspect of mobility management is the movement of people.  One stop call centers can be full brokers or simply</a:t>
            </a:r>
            <a:r>
              <a:rPr lang="en-US" baseline="0" smtClean="0"/>
              <a:t> information and referral (e.g., 211, 511, Aging and Disability Resource Center (ADRC)).  Service development includes the Family of Services (volunteers, taxi vouchers, ride sharing, fixed route, etc.), and is concerned primarily with the coordination of these services.  United We Ride is focused on human service coordination.</a:t>
            </a:r>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During the planning process, which comes first – land use or transportation?</a:t>
            </a:r>
          </a:p>
          <a:p>
            <a:endParaRPr lang="en-US" smtClean="0"/>
          </a:p>
          <a:p>
            <a:r>
              <a:rPr lang="en-US" smtClean="0"/>
              <a:t>Land use planning and transportation planning should be linked to form a coordinated community planning effort.  The two different planning functions are often separate and independent.  The goal of mobility planning is to closely link the two planning efforts.  For example, when</a:t>
            </a:r>
            <a:r>
              <a:rPr lang="en-US" baseline="0" smtClean="0"/>
              <a:t> developing a shopping center it’s important to ALSO consider the development of a transit route through the area </a:t>
            </a:r>
            <a:r>
              <a:rPr lang="en-US" b="1" u="sng" baseline="0" smtClean="0"/>
              <a:t>before</a:t>
            </a:r>
            <a:r>
              <a:rPr lang="en-US" b="0" u="none" baseline="0" smtClean="0"/>
              <a:t> the shops open.</a:t>
            </a:r>
            <a:endParaRPr lang="en-US" b="1" u="sng" smtClean="0"/>
          </a:p>
          <a:p>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6146" name="Rectangle 2"/>
          <p:cNvSpPr>
            <a:spLocks noGrp="1" noRot="1" noChangeAspect="1" noChangeArrowheads="1" noTextEdit="1"/>
          </p:cNvSpPr>
          <p:nvPr>
            <p:ph type="sldImg"/>
          </p:nvPr>
        </p:nvSpPr>
        <p:spPr/>
      </p:sp>
      <p:sp>
        <p:nvSpPr>
          <p:cNvPr id="4486147" name="Rectangle 3"/>
          <p:cNvSpPr>
            <a:spLocks noGrp="1" noChangeArrowheads="1"/>
          </p:cNvSpPr>
          <p:nvPr>
            <p:ph type="body" idx="1"/>
          </p:nvPr>
        </p:nvSpPr>
        <p:spPr bwMode="auto">
          <a:xfrm>
            <a:off x="954090" y="4564067"/>
            <a:ext cx="5731193" cy="4327524"/>
          </a:xfrm>
          <a:prstGeom prst="rect">
            <a:avLst/>
          </a:prstGeom>
          <a:noFill/>
          <a:ln>
            <a:noFill/>
            <a:miter lim="800000"/>
            <a:headEnd/>
            <a:tailEnd/>
          </a:ln>
        </p:spPr>
        <p:txBody>
          <a:bodyPr lIns="94154" tIns="47078" rIns="94154" bIns="47078"/>
          <a:lstStyle/>
          <a:p>
            <a:r>
              <a:rPr lang="en-US" smtClean="0"/>
              <a:t>Mobility management includes all modes of transportation.   The goal is to match demand with existing resources.  These resources might be transit agencies, human service agencies, cities, states, private foundations, volunteer programs, etc.</a:t>
            </a:r>
          </a:p>
          <a:p>
            <a:endParaRPr lang="en-US" smtClean="0"/>
          </a:p>
          <a:p>
            <a:r>
              <a:rPr lang="en-US" smtClean="0"/>
              <a:t>Macro planning includes the use of existing infrastructure, not the creation of new bureaucracies.  That does not preclude new organizations, but encourages the use of existing infrastructure first.  It includes the use of all modes and all services.</a:t>
            </a:r>
          </a:p>
          <a:p>
            <a:endParaRPr lang="en-US" smtClean="0"/>
          </a:p>
          <a:p>
            <a:r>
              <a:rPr lang="en-US" smtClean="0"/>
              <a:t>Discuss the difference in the land use designs and the requirements for transportation.   The lower the density the more difficult it is for transportation to be effective.  The higher density in Europe is easier to serve with transportation options.</a:t>
            </a:r>
          </a:p>
          <a:p>
            <a:endParaRPr lang="en-US" smtClean="0"/>
          </a:p>
          <a:p>
            <a:r>
              <a:rPr lang="en-US" smtClean="0"/>
              <a:t>**Note: The mobility management concept includes both macro (operations) and micro (individual needs) planning.</a:t>
            </a:r>
            <a:endParaRPr lang="en-US"/>
          </a:p>
          <a:p>
            <a:endParaRPr lang="en-US"/>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Provide a brief</a:t>
            </a:r>
            <a:r>
              <a:rPr lang="en-US" baseline="0" dirty="0" smtClean="0"/>
              <a:t> background of the instructor, including relevant experience and qualifications.</a:t>
            </a:r>
            <a:endParaRPr lang="en-US" dirty="0"/>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8194" name="Rectangle 2"/>
          <p:cNvSpPr>
            <a:spLocks noGrp="1" noRot="1" noChangeAspect="1" noChangeArrowheads="1" noTextEdit="1"/>
          </p:cNvSpPr>
          <p:nvPr>
            <p:ph type="sldImg"/>
          </p:nvPr>
        </p:nvSpPr>
        <p:spPr/>
      </p:sp>
      <p:sp>
        <p:nvSpPr>
          <p:cNvPr id="4488195"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noAutofit/>
          </a:bodyPr>
          <a:lstStyle/>
          <a:p>
            <a:pPr>
              <a:spcBef>
                <a:spcPts val="0"/>
              </a:spcBef>
            </a:pPr>
            <a:r>
              <a:rPr lang="en-US" dirty="0" smtClean="0"/>
              <a:t>An important aspect of mobility management is the freedom of the individual to chose among various options.  The individual may want to take a certain type of transportation, and the mobility manager needs to know so they can match or offer options.</a:t>
            </a:r>
            <a:r>
              <a:rPr lang="en-US" baseline="0" dirty="0" smtClean="0"/>
              <a:t>  </a:t>
            </a:r>
            <a:r>
              <a:rPr lang="en-US" dirty="0" smtClean="0"/>
              <a:t>Individual choice is very important.  </a:t>
            </a:r>
            <a:r>
              <a:rPr lang="en-US" b="1" u="sng" dirty="0" smtClean="0"/>
              <a:t>The bottom line is to strive for better mobility by utilizing existing resources and making the systems more efficient and effective.</a:t>
            </a:r>
          </a:p>
          <a:p>
            <a:pPr>
              <a:spcBef>
                <a:spcPts val="0"/>
              </a:spcBef>
            </a:pPr>
            <a:endParaRPr lang="en-US" dirty="0" smtClean="0"/>
          </a:p>
          <a:p>
            <a:pPr>
              <a:spcBef>
                <a:spcPts val="0"/>
              </a:spcBef>
            </a:pPr>
            <a:r>
              <a:rPr lang="en-US" dirty="0" smtClean="0"/>
              <a:t>Each individual has different environments and therefore different availability of services.  It has been reported that over 40% of all counties in the United States have no access to public transportation.  In addition, different individuals have varying degrees of mobility.  Examples include: 1) the senior population becomes less agile with age, and 2) many people with disabilities have less mobility than ambulatory individuals.  Mobility management should account for </a:t>
            </a:r>
            <a:r>
              <a:rPr lang="en-US" b="1" u="sng" dirty="0" smtClean="0"/>
              <a:t>all</a:t>
            </a:r>
            <a:r>
              <a:rPr lang="en-US" dirty="0" smtClean="0"/>
              <a:t> people.</a:t>
            </a:r>
          </a:p>
          <a:p>
            <a:pPr>
              <a:spcBef>
                <a:spcPts val="0"/>
              </a:spcBef>
            </a:pPr>
            <a:endParaRPr lang="en-US" dirty="0" smtClean="0"/>
          </a:p>
          <a:p>
            <a:pPr>
              <a:spcBef>
                <a:spcPts val="0"/>
              </a:spcBef>
            </a:pPr>
            <a:r>
              <a:rPr lang="en-US" dirty="0" smtClean="0"/>
              <a:t>**Note:</a:t>
            </a:r>
            <a:r>
              <a:rPr lang="en-US" baseline="0" dirty="0" smtClean="0"/>
              <a:t> By 2025, the senior population will be 25%.</a:t>
            </a:r>
            <a:endParaRPr lang="en-US" dirty="0" smtClean="0"/>
          </a:p>
          <a:p>
            <a:pPr>
              <a:spcBef>
                <a:spcPts val="0"/>
              </a:spcBef>
            </a:pPr>
            <a:endParaRPr lang="en-US" dirty="0" smtClean="0"/>
          </a:p>
          <a:p>
            <a:pPr>
              <a:spcBef>
                <a:spcPts val="0"/>
              </a:spcBef>
            </a:pPr>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1810" name="Rectangle 2"/>
          <p:cNvSpPr>
            <a:spLocks noGrp="1" noRot="1" noChangeAspect="1" noChangeArrowheads="1" noTextEdit="1"/>
          </p:cNvSpPr>
          <p:nvPr>
            <p:ph type="sldImg"/>
          </p:nvPr>
        </p:nvSpPr>
        <p:spPr/>
      </p:sp>
      <p:sp>
        <p:nvSpPr>
          <p:cNvPr id="4471811"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r>
              <a:rPr lang="en-US" dirty="0"/>
              <a:t>Everyone should know that customer service is the prerequisite to successful service. </a:t>
            </a:r>
            <a:r>
              <a:rPr lang="en-US" dirty="0" smtClean="0"/>
              <a:t> The </a:t>
            </a:r>
            <a:r>
              <a:rPr lang="en-US" dirty="0"/>
              <a:t>agencies must keep their customers </a:t>
            </a:r>
            <a:r>
              <a:rPr lang="en-US" dirty="0" smtClean="0"/>
              <a:t>in mind first.</a:t>
            </a:r>
          </a:p>
          <a:p>
            <a:endParaRPr lang="en-US" dirty="0" smtClean="0"/>
          </a:p>
          <a:p>
            <a:r>
              <a:rPr lang="en-US" b="1" dirty="0" smtClean="0"/>
              <a:t>Interactivity – Ask: </a:t>
            </a:r>
            <a:r>
              <a:rPr lang="en-US" dirty="0" smtClean="0"/>
              <a:t>Give examples </a:t>
            </a:r>
            <a:r>
              <a:rPr lang="en-US" dirty="0"/>
              <a:t>of </a:t>
            </a:r>
            <a:r>
              <a:rPr lang="en-US" dirty="0" smtClean="0"/>
              <a:t>where you received good and bad customer service.</a:t>
            </a:r>
          </a:p>
          <a:p>
            <a:endParaRPr lang="en-US" dirty="0" smtClean="0"/>
          </a:p>
          <a:p>
            <a:r>
              <a:rPr lang="en-US" dirty="0" smtClean="0"/>
              <a:t>The definition of mobility management is evolving.  It is much more than answering a phone and giving out information.  The right type of attitude</a:t>
            </a:r>
            <a:r>
              <a:rPr lang="en-US" baseline="0" dirty="0" smtClean="0"/>
              <a:t> says, “I </a:t>
            </a:r>
            <a:r>
              <a:rPr lang="en-US" b="1" u="sng" baseline="0" dirty="0" smtClean="0"/>
              <a:t>can</a:t>
            </a:r>
            <a:r>
              <a:rPr lang="en-US" b="0" u="none" baseline="0" dirty="0" smtClean="0"/>
              <a:t> do that” and “I </a:t>
            </a:r>
            <a:r>
              <a:rPr lang="en-US" b="1" u="sng" baseline="0" dirty="0" smtClean="0"/>
              <a:t>can</a:t>
            </a:r>
            <a:r>
              <a:rPr lang="en-US" b="0" u="none" baseline="0" dirty="0" smtClean="0"/>
              <a:t> make that happen.”  “If you think you can do a thing, or you think you can’t do a thing, you are right.” – Henry Ford</a:t>
            </a:r>
            <a:endParaRPr lang="en-US" dirty="0" smtClean="0"/>
          </a:p>
          <a:p>
            <a:endParaRPr lang="en-US" dirty="0" smtClean="0"/>
          </a:p>
          <a:p>
            <a:r>
              <a:rPr lang="en-US" b="1" dirty="0" smtClean="0"/>
              <a:t>Interactivity – Ask: </a:t>
            </a:r>
            <a:r>
              <a:rPr lang="en-US" dirty="0" smtClean="0"/>
              <a:t>What is your definition of mobility management?</a:t>
            </a:r>
          </a:p>
          <a:p>
            <a:pPr marL="119639" indent="-119639">
              <a:buFont typeface="Wingdings" pitchFamily="2" charset="2"/>
              <a:buChar char="§"/>
            </a:pPr>
            <a:r>
              <a:rPr lang="en-US" dirty="0" smtClean="0"/>
              <a:t>Have the participants describe their definition of mobility management, where they see it working, and where they believe their respective agencies might be in relation to mobility management.</a:t>
            </a:r>
          </a:p>
          <a:p>
            <a:pPr marL="119639" indent="-119639">
              <a:buFont typeface="Wingdings" pitchFamily="2" charset="2"/>
              <a:buChar char="§"/>
            </a:pPr>
            <a:r>
              <a:rPr lang="en-US" dirty="0" smtClean="0"/>
              <a:t>The instructor will guide the participants through a general discussion of the concept at this time.  Questions can include:</a:t>
            </a:r>
          </a:p>
          <a:p>
            <a:pPr marL="239277" lvl="1" indent="-119639">
              <a:buFont typeface="Wingdings" pitchFamily="2" charset="2"/>
              <a:buChar char="Ø"/>
            </a:pPr>
            <a:r>
              <a:rPr lang="en-US" dirty="0" smtClean="0"/>
              <a:t>Does your transit agency act in the spirit of mobility management?</a:t>
            </a:r>
          </a:p>
          <a:p>
            <a:pPr marL="239277" lvl="1" indent="-119639">
              <a:buFont typeface="Wingdings" pitchFamily="2" charset="2"/>
              <a:buChar char="Ø"/>
            </a:pPr>
            <a:r>
              <a:rPr lang="en-US" dirty="0" smtClean="0"/>
              <a:t>What needs to be changed?</a:t>
            </a:r>
          </a:p>
          <a:p>
            <a:pPr marL="239277" lvl="1" indent="-119639">
              <a:buFont typeface="Wingdings" pitchFamily="2" charset="2"/>
              <a:buChar char="Ø"/>
            </a:pPr>
            <a:r>
              <a:rPr lang="en-US" dirty="0" smtClean="0"/>
              <a:t>Do you see yourself as a potential mobility manager?</a:t>
            </a:r>
          </a:p>
          <a:p>
            <a:pPr marL="239277" lvl="1" indent="-119639">
              <a:buFont typeface="Wingdings" pitchFamily="2" charset="2"/>
              <a:buChar char="Ø"/>
            </a:pPr>
            <a:r>
              <a:rPr lang="en-US" dirty="0" smtClean="0"/>
              <a:t>What questions do you have at this point?</a:t>
            </a:r>
          </a:p>
          <a:p>
            <a:endParaRPr lang="en-US" dirty="0" smtClean="0"/>
          </a:p>
          <a:p>
            <a:endParaRPr lang="en-US" dirty="0" smtClean="0"/>
          </a:p>
          <a:p>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smtClean="0"/>
              <a:t>Above is Jim </a:t>
            </a:r>
            <a:r>
              <a:rPr lang="en-US" baseline="0" err="1" smtClean="0"/>
              <a:t>McLary’s</a:t>
            </a:r>
            <a:r>
              <a:rPr lang="en-US" baseline="0" smtClean="0"/>
              <a:t> definition.  A textbook definition for mobility management doesn’t exist – it means different things to different people.</a:t>
            </a:r>
          </a:p>
          <a:p>
            <a:endParaRPr lang="en-US" smtClean="0"/>
          </a:p>
          <a:p>
            <a:r>
              <a:rPr lang="en-US" baseline="0" smtClean="0"/>
              <a:t>This concept is demonstrated with a joke: an accountant, an engineer, and a lawyer were asked “what’s 2+2?”  The engineer replies, “2+2 always equals 4.”  The account replies, “I think it’s either 4 or 5.  What if it’s 2.1 or 2.6?  Let me run those figures through my spreadsheet one more time.”  The lawyer replies, “how much do you want it to be?”     </a:t>
            </a:r>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2674" name="Rectangle 2"/>
          <p:cNvSpPr>
            <a:spLocks noGrp="1" noRot="1" noChangeAspect="1" noChangeArrowheads="1" noTextEdit="1"/>
          </p:cNvSpPr>
          <p:nvPr>
            <p:ph type="sldImg"/>
          </p:nvPr>
        </p:nvSpPr>
        <p:spPr/>
      </p:sp>
      <p:sp>
        <p:nvSpPr>
          <p:cNvPr id="4892675"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endParaRPr lang="en-US"/>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4034" name="Rectangle 2"/>
          <p:cNvSpPr>
            <a:spLocks noGrp="1" noRot="1" noChangeAspect="1" noChangeArrowheads="1" noTextEdit="1"/>
          </p:cNvSpPr>
          <p:nvPr>
            <p:ph type="sldImg"/>
          </p:nvPr>
        </p:nvSpPr>
        <p:spPr/>
      </p:sp>
      <p:sp>
        <p:nvSpPr>
          <p:cNvPr id="4524035"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pPr>
              <a:spcBef>
                <a:spcPts val="314"/>
              </a:spcBef>
              <a:spcAft>
                <a:spcPts val="314"/>
              </a:spcAft>
            </a:pPr>
            <a:r>
              <a:rPr lang="en-US" dirty="0" smtClean="0"/>
              <a:t>In the GAO report, 62 </a:t>
            </a:r>
            <a:r>
              <a:rPr lang="en-US" dirty="0"/>
              <a:t>programs </a:t>
            </a:r>
            <a:r>
              <a:rPr lang="en-US" dirty="0" smtClean="0"/>
              <a:t>were identified by </a:t>
            </a:r>
            <a:r>
              <a:rPr lang="en-US" dirty="0"/>
              <a:t>the Departments of Transportation, Labor, Education, and Health and Human </a:t>
            </a:r>
            <a:r>
              <a:rPr lang="en-US" dirty="0" smtClean="0"/>
              <a:t>Services.  Only </a:t>
            </a:r>
            <a:r>
              <a:rPr lang="en-US" dirty="0"/>
              <a:t>29 programs had information </a:t>
            </a:r>
            <a:r>
              <a:rPr lang="en-US" dirty="0" smtClean="0"/>
              <a:t>available, which account </a:t>
            </a:r>
            <a:r>
              <a:rPr lang="en-US" dirty="0"/>
              <a:t>for </a:t>
            </a:r>
            <a:r>
              <a:rPr lang="en-US" dirty="0" smtClean="0"/>
              <a:t>$2.4 billion.  Inconsistency </a:t>
            </a:r>
            <a:r>
              <a:rPr lang="en-US" dirty="0"/>
              <a:t>in reporting, definitions, etc</a:t>
            </a:r>
            <a:r>
              <a:rPr lang="en-US" dirty="0" smtClean="0"/>
              <a:t>. exists.  For example, </a:t>
            </a:r>
            <a:r>
              <a:rPr lang="en-US" dirty="0"/>
              <a:t>Medicaid normally keeps units, not </a:t>
            </a:r>
            <a:r>
              <a:rPr lang="en-US" dirty="0" smtClean="0"/>
              <a:t>trips.</a:t>
            </a:r>
          </a:p>
          <a:p>
            <a:pPr defTabSz="957105">
              <a:spcBef>
                <a:spcPts val="314"/>
              </a:spcBef>
              <a:spcAft>
                <a:spcPts val="314"/>
              </a:spcAft>
              <a:defRPr/>
            </a:pPr>
            <a:r>
              <a:rPr lang="en-US" dirty="0" smtClean="0"/>
              <a:t>**Note: 2 additional federal programs added since report publication,</a:t>
            </a:r>
            <a:r>
              <a:rPr lang="en-US" baseline="0" dirty="0" smtClean="0"/>
              <a:t> making the total 64.</a:t>
            </a:r>
            <a:endParaRPr lang="en-US" dirty="0" smtClean="0"/>
          </a:p>
          <a:p>
            <a:pPr>
              <a:spcBef>
                <a:spcPts val="314"/>
              </a:spcBef>
              <a:spcAft>
                <a:spcPts val="314"/>
              </a:spcAft>
            </a:pPr>
            <a:endParaRPr lang="en-US" dirty="0" smtClean="0"/>
          </a:p>
          <a:p>
            <a:pPr>
              <a:spcBef>
                <a:spcPts val="314"/>
              </a:spcBef>
              <a:spcAft>
                <a:spcPts val="314"/>
              </a:spcAft>
            </a:pPr>
            <a:r>
              <a:rPr lang="en-US" dirty="0" smtClean="0"/>
              <a:t>The full extent of spending is unknown because some agencies don’t keep that data.  Also, state and local funding are not always reported in a consistent format.  Some sharing of resources has occurred, but many barriers exist.  Some barriers are statutory, some are administrative, and some are misunderstanding the rules.</a:t>
            </a:r>
          </a:p>
          <a:p>
            <a:pPr>
              <a:spcBef>
                <a:spcPts val="314"/>
              </a:spcBef>
              <a:spcAft>
                <a:spcPts val="314"/>
              </a:spcAft>
            </a:pPr>
            <a:r>
              <a:rPr lang="en-US" dirty="0" smtClean="0"/>
              <a:t>**Note: Medicaid reports units – NOT trips.  A unit can be a mother and 3 children going to and</a:t>
            </a:r>
            <a:r>
              <a:rPr lang="en-US" baseline="0" dirty="0" smtClean="0"/>
              <a:t> from the doctor.  That is </a:t>
            </a:r>
            <a:r>
              <a:rPr lang="en-US" b="1" u="sng" baseline="0" dirty="0" smtClean="0"/>
              <a:t>ONE</a:t>
            </a:r>
            <a:r>
              <a:rPr lang="en-US" b="0" u="none" baseline="0" dirty="0" smtClean="0"/>
              <a:t> Medicaid unit, but </a:t>
            </a:r>
            <a:r>
              <a:rPr lang="en-US" b="1" u="sng" baseline="0" dirty="0" smtClean="0"/>
              <a:t>EIGHT</a:t>
            </a:r>
            <a:r>
              <a:rPr lang="en-US" b="0" u="none" baseline="0" dirty="0" smtClean="0"/>
              <a:t> one-way trips for a transportation provider!</a:t>
            </a:r>
            <a:endParaRPr lang="en-US" b="1" u="sng" dirty="0" smtClean="0"/>
          </a:p>
          <a:p>
            <a:endParaRPr lang="en-US" dirty="0" smtClean="0"/>
          </a:p>
          <a:p>
            <a:r>
              <a:rPr lang="en-US" dirty="0" smtClean="0"/>
              <a:t>Source: Transportation Disadvantaged Populations, GAO-03-697</a:t>
            </a:r>
          </a:p>
          <a:p>
            <a:r>
              <a:rPr lang="en-US" dirty="0" smtClean="0"/>
              <a:t>Executive Summary of TCRP Report 91</a:t>
            </a:r>
          </a:p>
          <a:p>
            <a:r>
              <a:rPr lang="en-US" dirty="0" smtClean="0"/>
              <a:t>United We Ride, Appendix A: Executive Order on Human Service Transportation (13330)</a:t>
            </a:r>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82" name="Rectangle 2"/>
          <p:cNvSpPr>
            <a:spLocks noGrp="1" noRot="1" noChangeAspect="1" noChangeArrowheads="1" noTextEdit="1"/>
          </p:cNvSpPr>
          <p:nvPr>
            <p:ph type="sldImg"/>
          </p:nvPr>
        </p:nvSpPr>
        <p:spPr/>
      </p:sp>
      <p:sp>
        <p:nvSpPr>
          <p:cNvPr id="4526083"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a:effectLst/>
        </p:spPr>
        <p:txBody>
          <a:bodyPr lIns="94154" tIns="47078" rIns="94154" bIns="47078">
            <a:normAutofit/>
          </a:bodyPr>
          <a:lstStyle/>
          <a:p>
            <a:r>
              <a:rPr lang="en-US" dirty="0"/>
              <a:t>This is the </a:t>
            </a:r>
            <a:r>
              <a:rPr lang="en-US" dirty="0" smtClean="0"/>
              <a:t>federal </a:t>
            </a:r>
            <a:r>
              <a:rPr lang="en-US" dirty="0"/>
              <a:t>maze of programs and funding streams. </a:t>
            </a:r>
            <a:r>
              <a:rPr lang="en-US" dirty="0" smtClean="0"/>
              <a:t> Point </a:t>
            </a:r>
            <a:r>
              <a:rPr lang="en-US" dirty="0"/>
              <a:t>out the lonely </a:t>
            </a:r>
            <a:r>
              <a:rPr lang="en-US" dirty="0" smtClean="0"/>
              <a:t>person </a:t>
            </a:r>
            <a:r>
              <a:rPr lang="en-US" dirty="0"/>
              <a:t>sitting to the right, who just needs a trip.</a:t>
            </a:r>
          </a:p>
          <a:p>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0178" name="Rectangle 2"/>
          <p:cNvSpPr>
            <a:spLocks noGrp="1" noRot="1" noChangeAspect="1" noChangeArrowheads="1" noTextEdit="1"/>
          </p:cNvSpPr>
          <p:nvPr>
            <p:ph type="sldImg"/>
          </p:nvPr>
        </p:nvSpPr>
        <p:spPr/>
      </p:sp>
      <p:sp>
        <p:nvSpPr>
          <p:cNvPr id="4530179"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normAutofit/>
          </a:bodyPr>
          <a:lstStyle/>
          <a:p>
            <a:r>
              <a:rPr lang="en-US" dirty="0"/>
              <a:t>Many programs don’t want to </a:t>
            </a:r>
            <a:r>
              <a:rPr lang="en-US" dirty="0" smtClean="0"/>
              <a:t>coordinate because </a:t>
            </a:r>
            <a:r>
              <a:rPr lang="en-US" dirty="0"/>
              <a:t>their </a:t>
            </a:r>
            <a:r>
              <a:rPr lang="en-US" dirty="0" smtClean="0"/>
              <a:t>client/customer </a:t>
            </a:r>
            <a:r>
              <a:rPr lang="en-US" dirty="0"/>
              <a:t>is “</a:t>
            </a:r>
            <a:r>
              <a:rPr lang="en-US" dirty="0" smtClean="0"/>
              <a:t>special.”  There </a:t>
            </a:r>
            <a:r>
              <a:rPr lang="en-US" dirty="0"/>
              <a:t>are also eligibility requirements of programs that must be </a:t>
            </a:r>
            <a:r>
              <a:rPr lang="en-US" dirty="0" smtClean="0"/>
              <a:t>coordinated.</a:t>
            </a:r>
            <a:r>
              <a:rPr lang="en-US" dirty="0"/>
              <a:t> </a:t>
            </a:r>
            <a:r>
              <a:rPr lang="en-US" dirty="0" smtClean="0"/>
              <a:t> Often </a:t>
            </a:r>
            <a:r>
              <a:rPr lang="en-US" dirty="0"/>
              <a:t>times it can be as simple as lack of </a:t>
            </a:r>
            <a:r>
              <a:rPr lang="en-US" dirty="0" smtClean="0"/>
              <a:t>leadership.</a:t>
            </a:r>
          </a:p>
          <a:p>
            <a:endParaRPr lang="en-US" dirty="0" smtClean="0"/>
          </a:p>
          <a:p>
            <a:r>
              <a:rPr lang="en-US" dirty="0" smtClean="0"/>
              <a:t>The GAO report grouped obstacles into 3 categories:</a:t>
            </a:r>
          </a:p>
          <a:p>
            <a:pPr marL="119639" indent="-119639">
              <a:buFont typeface="+mj-lt"/>
              <a:buAutoNum type="arabicPeriod"/>
            </a:pPr>
            <a:r>
              <a:rPr lang="en-US" dirty="0" smtClean="0"/>
              <a:t>Reluctance to share vehicles and fund coordination activities due to concerns about possible adverse effects on clients.</a:t>
            </a:r>
          </a:p>
          <a:p>
            <a:pPr marL="119639" indent="-119639">
              <a:buFont typeface="+mj-lt"/>
              <a:buAutoNum type="arabicPeriod"/>
            </a:pPr>
            <a:r>
              <a:rPr lang="en-US" dirty="0" smtClean="0"/>
              <a:t>Different eligibility requirements, safety standards, and other programmatic requirements</a:t>
            </a:r>
            <a:r>
              <a:rPr lang="en-US" baseline="0" dirty="0" smtClean="0"/>
              <a:t> (e.g., driver training) </a:t>
            </a:r>
            <a:r>
              <a:rPr lang="en-US" dirty="0" smtClean="0"/>
              <a:t>that can limit programs’ ability to share transportation resources</a:t>
            </a:r>
          </a:p>
          <a:p>
            <a:pPr marL="119639" indent="-119639">
              <a:buFont typeface="+mj-lt"/>
              <a:buAutoNum type="arabicPeriod"/>
            </a:pPr>
            <a:r>
              <a:rPr lang="en-US" dirty="0" smtClean="0"/>
              <a:t>Lack of leadership and commitment to coordinate, as evidenced by the limited guidance and information provided by federal and state agencies on the possible techniques for coordinating services.</a:t>
            </a:r>
          </a:p>
          <a:p>
            <a:pPr marL="119639" indent="-119639">
              <a:buFont typeface="+mj-lt"/>
              <a:buAutoNum type="arabicPeriod"/>
            </a:pPr>
            <a:endParaRPr lang="en-US" dirty="0" smtClean="0"/>
          </a:p>
          <a:p>
            <a:pPr>
              <a:buFont typeface="+mj-lt"/>
              <a:buNone/>
            </a:pPr>
            <a:r>
              <a:rPr lang="en-US" dirty="0" smtClean="0"/>
              <a:t>Instructor should also discuss</a:t>
            </a:r>
            <a:r>
              <a:rPr lang="en-US" baseline="0" dirty="0" smtClean="0"/>
              <a:t> Real vs. Perceived – A lot of the obstacles are perceived obstacles.  For example,</a:t>
            </a:r>
            <a:r>
              <a:rPr lang="en-US" dirty="0" smtClean="0"/>
              <a:t> “Bill told me 15 years ago that we can’t share vehicles.”  If someone says this, then ask them for the written documentation – generally, it’s not real – it’s perceived.</a:t>
            </a:r>
          </a:p>
          <a:p>
            <a:pPr marL="119639" indent="-119639">
              <a:buFont typeface="+mj-lt"/>
              <a:buAutoNum type="arabicPeriod" startAt="3"/>
            </a:pPr>
            <a:endParaRPr lang="en-US" dirty="0" smtClean="0"/>
          </a:p>
          <a:p>
            <a:pPr marL="119639" indent="-119639"/>
            <a:r>
              <a:rPr lang="en-US" dirty="0" smtClean="0"/>
              <a:t>Source: Transportation Disadvantaged Populations, GAO-03-697</a:t>
            </a:r>
            <a:endParaRPr lang="en-US" dirty="0"/>
          </a:p>
          <a:p>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2226" name="Rectangle 2"/>
          <p:cNvSpPr>
            <a:spLocks noGrp="1" noRot="1" noChangeAspect="1" noChangeArrowheads="1" noTextEdit="1"/>
          </p:cNvSpPr>
          <p:nvPr>
            <p:ph type="sldImg"/>
          </p:nvPr>
        </p:nvSpPr>
        <p:spPr/>
      </p:sp>
      <p:sp>
        <p:nvSpPr>
          <p:cNvPr id="4532227"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r>
              <a:rPr lang="en-US" dirty="0"/>
              <a:t>Some possible ways to mitigate the barriers are:</a:t>
            </a:r>
          </a:p>
          <a:p>
            <a:pPr marL="119639" indent="-119639">
              <a:buFont typeface="+mj-lt"/>
              <a:buAutoNum type="arabicPeriod"/>
            </a:pPr>
            <a:r>
              <a:rPr lang="en-US" dirty="0" smtClean="0"/>
              <a:t>Harmonize standards among federal programs (e.g., safety standards related to types of seat belts, driver training requirements), so programs can serve additional populations or better share transportation resources. </a:t>
            </a:r>
          </a:p>
          <a:p>
            <a:pPr marL="119639" indent="-119639">
              <a:buFont typeface="+mj-lt"/>
              <a:buAutoNum type="arabicPeriod"/>
            </a:pPr>
            <a:r>
              <a:rPr lang="en-US" dirty="0" smtClean="0"/>
              <a:t>Expand interagency forums that would facilitate communication among agencies involved in coordination efforts and to share additional technical guidance and information on coordination among federal and state agencies through a central clearinghouse or improved Web site.</a:t>
            </a:r>
          </a:p>
          <a:p>
            <a:pPr marL="119639" indent="-119639">
              <a:buFont typeface="+mj-lt"/>
              <a:buAutoNum type="arabicPeriod"/>
            </a:pPr>
            <a:r>
              <a:rPr lang="en-US" dirty="0" smtClean="0"/>
              <a:t>Provide financial incentives or mandates that would give priority in federal funding to those grant applicants that show a strong commitment to coordinate or require specific coordination efforts among grant recipients as a condition of receiving federal funding.</a:t>
            </a:r>
          </a:p>
          <a:p>
            <a:pPr marL="119639" indent="-119639">
              <a:buFont typeface="+mj-lt"/>
              <a:buAutoNum type="arabicPeriod"/>
            </a:pPr>
            <a:endParaRPr lang="en-US" dirty="0" smtClean="0"/>
          </a:p>
          <a:p>
            <a:pPr marL="119639" indent="-119639"/>
            <a:r>
              <a:rPr lang="en-US" dirty="0" smtClean="0"/>
              <a:t>Source: Transportation Disadvantaged Populations, GAO-03-697</a:t>
            </a:r>
          </a:p>
          <a:p>
            <a:pPr marL="119639" indent="-119639"/>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7954" name="Rectangle 2"/>
          <p:cNvSpPr>
            <a:spLocks noGrp="1" noRot="1" noChangeAspect="1" noChangeArrowheads="1" noTextEdit="1"/>
          </p:cNvSpPr>
          <p:nvPr>
            <p:ph type="sldImg"/>
          </p:nvPr>
        </p:nvSpPr>
        <p:spPr/>
      </p:sp>
      <p:sp>
        <p:nvSpPr>
          <p:cNvPr id="4477955" name="Rectangle 3"/>
          <p:cNvSpPr>
            <a:spLocks noGrp="1" noChangeArrowheads="1"/>
          </p:cNvSpPr>
          <p:nvPr>
            <p:ph type="body" idx="1"/>
          </p:nvPr>
        </p:nvSpPr>
        <p:spPr bwMode="auto">
          <a:xfrm>
            <a:off x="447041" y="4564067"/>
            <a:ext cx="6684489" cy="4327524"/>
          </a:xfrm>
          <a:prstGeom prst="rect">
            <a:avLst/>
          </a:prstGeom>
          <a:noFill/>
          <a:ln>
            <a:noFill/>
            <a:miter lim="800000"/>
            <a:headEnd/>
            <a:tailEnd/>
          </a:ln>
        </p:spPr>
        <p:txBody>
          <a:bodyPr lIns="94166" tIns="47083" rIns="94166" bIns="47083">
            <a:noAutofit/>
          </a:bodyPr>
          <a:lstStyle/>
          <a:p>
            <a:r>
              <a:rPr lang="en-US" sz="900" dirty="0"/>
              <a:t>FTA has a myriad of programs and strategies that are designed to meet the needs of the most vulnerable.  </a:t>
            </a:r>
            <a:r>
              <a:rPr lang="en-US" sz="900" dirty="0" smtClean="0"/>
              <a:t> This </a:t>
            </a:r>
            <a:r>
              <a:rPr lang="en-US" sz="900" dirty="0"/>
              <a:t>includes the unemployed through the JARC program, </a:t>
            </a:r>
            <a:r>
              <a:rPr lang="en-US" sz="900" dirty="0" smtClean="0"/>
              <a:t>and the elderly </a:t>
            </a:r>
            <a:r>
              <a:rPr lang="en-US" sz="900" dirty="0"/>
              <a:t>and </a:t>
            </a:r>
            <a:r>
              <a:rPr lang="en-US" sz="900" dirty="0" smtClean="0"/>
              <a:t>disabled </a:t>
            </a:r>
            <a:r>
              <a:rPr lang="en-US" sz="900" dirty="0"/>
              <a:t>through </a:t>
            </a:r>
            <a:r>
              <a:rPr lang="en-US" sz="900" dirty="0" smtClean="0"/>
              <a:t>5310 funding.</a:t>
            </a:r>
          </a:p>
          <a:p>
            <a:pPr marL="239277" lvl="1" indent="-119639">
              <a:buFont typeface="Wingdings" pitchFamily="2" charset="2"/>
              <a:buChar char="§"/>
            </a:pPr>
            <a:r>
              <a:rPr lang="en-US" sz="900" dirty="0" smtClean="0"/>
              <a:t>Eligibility – Medicaid, ADA, veterans, aging programs, etc.</a:t>
            </a:r>
          </a:p>
          <a:p>
            <a:pPr marL="239277" lvl="1" indent="-119639">
              <a:buFont typeface="Wingdings" pitchFamily="2" charset="2"/>
              <a:buChar char="§"/>
            </a:pPr>
            <a:r>
              <a:rPr lang="en-US" sz="900" dirty="0" smtClean="0"/>
              <a:t>Reporting – Medicaid units vs. trips</a:t>
            </a:r>
          </a:p>
          <a:p>
            <a:pPr marL="239277" lvl="1" indent="-119639">
              <a:buFont typeface="Wingdings" pitchFamily="2" charset="2"/>
              <a:buChar char="§"/>
            </a:pPr>
            <a:r>
              <a:rPr lang="en-US" sz="900" dirty="0" smtClean="0"/>
              <a:t>Scheduling – Medicaid up to 3 days in advance or same day </a:t>
            </a:r>
          </a:p>
          <a:p>
            <a:pPr marL="239277" lvl="1" indent="-119639">
              <a:buFont typeface="Wingdings" pitchFamily="2" charset="2"/>
              <a:buChar char="§"/>
            </a:pPr>
            <a:r>
              <a:rPr lang="en-US" sz="900" dirty="0" smtClean="0"/>
              <a:t>Service Delivery – Different methods and none are right or wrong, just different</a:t>
            </a:r>
          </a:p>
          <a:p>
            <a:pPr marL="239277" lvl="1" indent="-119639">
              <a:buFont typeface="Wingdings" pitchFamily="2" charset="2"/>
              <a:buChar char="§"/>
            </a:pPr>
            <a:r>
              <a:rPr lang="en-US" sz="900" dirty="0" smtClean="0"/>
              <a:t>Funding – Medicaid is an entitlement, so you cannot deny trips – ADA is “general public”</a:t>
            </a:r>
          </a:p>
          <a:p>
            <a:r>
              <a:rPr lang="en-US" sz="900" dirty="0" smtClean="0"/>
              <a:t>Through the coordination of programs, TCRP Report 91 estimated there could be a combined impact of about $700 million annually to human service and transit agencies, depending on the type of strategy and number of strategies an agency implements.  There are 5 main strategies identified in TCRP 91 (see chart below).  The aggregate total of these 5 strategies can be as high as $700 million.</a:t>
            </a:r>
          </a:p>
          <a:p>
            <a:endParaRPr lang="en-US" sz="900" dirty="0" smtClean="0"/>
          </a:p>
          <a:p>
            <a:endParaRPr lang="en-US" sz="900" dirty="0" smtClean="0"/>
          </a:p>
          <a:p>
            <a:endParaRPr lang="en-US" sz="900" dirty="0" smtClean="0"/>
          </a:p>
          <a:p>
            <a:endParaRPr lang="en-US" sz="900" dirty="0" smtClean="0"/>
          </a:p>
          <a:p>
            <a:endParaRPr lang="en-US" sz="900" dirty="0" smtClean="0"/>
          </a:p>
          <a:p>
            <a:endParaRPr lang="en-US" sz="900" dirty="0" smtClean="0"/>
          </a:p>
          <a:p>
            <a:endParaRPr lang="en-US" sz="900" dirty="0" smtClean="0"/>
          </a:p>
          <a:p>
            <a:endParaRPr lang="en-US" sz="900" dirty="0" smtClean="0"/>
          </a:p>
          <a:p>
            <a:endParaRPr lang="en-US" sz="900" dirty="0" smtClean="0"/>
          </a:p>
          <a:p>
            <a:endParaRPr lang="en-US" sz="900" dirty="0" smtClean="0"/>
          </a:p>
          <a:p>
            <a:endParaRPr lang="en-US" sz="900" dirty="0" smtClean="0"/>
          </a:p>
          <a:p>
            <a:endParaRPr lang="en-US" sz="900" dirty="0" smtClean="0"/>
          </a:p>
          <a:p>
            <a:r>
              <a:rPr lang="en-US" sz="900" dirty="0" smtClean="0"/>
              <a:t>There has been some progress in </a:t>
            </a:r>
            <a:r>
              <a:rPr lang="en-US" sz="900" u="sng" dirty="0" smtClean="0"/>
              <a:t>states</a:t>
            </a:r>
            <a:r>
              <a:rPr lang="en-US" sz="900" dirty="0" smtClean="0"/>
              <a:t> such as Florida, Maryland, North Carolina, Washington, and Ohio, but more is needed.  In addition, some </a:t>
            </a:r>
            <a:r>
              <a:rPr lang="en-US" sz="900" u="sng" dirty="0" smtClean="0"/>
              <a:t>local</a:t>
            </a:r>
            <a:r>
              <a:rPr lang="en-US" sz="900" dirty="0" smtClean="0"/>
              <a:t> transit agencies, (e.g., COTA (Columbus, Ohio); Miami, FL; Denver, CO) have made some progress in coordinating transportation.</a:t>
            </a:r>
          </a:p>
          <a:p>
            <a:endParaRPr lang="en-US" sz="900"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29</a:t>
            </a:fld>
            <a:endParaRPr lang="en-US" dirty="0"/>
          </a:p>
        </p:txBody>
      </p:sp>
      <p:graphicFrame>
        <p:nvGraphicFramePr>
          <p:cNvPr id="6" name="Table 5"/>
          <p:cNvGraphicFramePr>
            <a:graphicFrameLocks noGrp="1"/>
          </p:cNvGraphicFramePr>
          <p:nvPr/>
        </p:nvGraphicFramePr>
        <p:xfrm>
          <a:off x="367345" y="6379428"/>
          <a:ext cx="6622735" cy="2085507"/>
        </p:xfrm>
        <a:graphic>
          <a:graphicData uri="http://schemas.openxmlformats.org/drawingml/2006/table">
            <a:tbl>
              <a:tblPr firstRow="1" bandRow="1">
                <a:tableStyleId>{5C22544A-7EE6-4342-B048-85BDC9FD1C3A}</a:tableStyleId>
              </a:tblPr>
              <a:tblGrid>
                <a:gridCol w="4984262"/>
                <a:gridCol w="1638473"/>
              </a:tblGrid>
              <a:tr h="382999">
                <a:tc gridSpan="2">
                  <a:txBody>
                    <a:bodyPr/>
                    <a:lstStyle/>
                    <a:p>
                      <a:pPr algn="ctr"/>
                      <a:r>
                        <a:rPr lang="en-US" sz="900" b="1" kern="1200" baseline="0" dirty="0" smtClean="0">
                          <a:solidFill>
                            <a:schemeClr val="tx1"/>
                          </a:solidFill>
                          <a:latin typeface="Times New Roman"/>
                          <a:ea typeface="+mn-ea"/>
                          <a:cs typeface="Times New Roman"/>
                        </a:rPr>
                        <a:t>AGGREGATE POTENTIAL INDUSTRY BENEFITS ASSOCIATED WITH VARIOUS TRANSPORTATION COORDINATION STRATEGIES</a:t>
                      </a:r>
                      <a:endParaRPr lang="en-US" sz="900" dirty="0">
                        <a:solidFill>
                          <a:schemeClr val="tx1"/>
                        </a:solidFill>
                        <a:latin typeface="Times New Roman"/>
                        <a:cs typeface="Times New Roman"/>
                      </a:endParaRPr>
                    </a:p>
                  </a:txBody>
                  <a:tcPr marL="97536" marR="97536" marT="47219" marB="47219"/>
                </a:tc>
                <a:tc hMerge="1">
                  <a:txBody>
                    <a:bodyPr/>
                    <a:lstStyle/>
                    <a:p>
                      <a:endParaRPr lang="en-US" dirty="0"/>
                    </a:p>
                  </a:txBody>
                  <a:tcPr/>
                </a:tc>
              </a:tr>
              <a:tr h="377752">
                <a:tc>
                  <a:txBody>
                    <a:bodyPr/>
                    <a:lstStyle/>
                    <a:p>
                      <a:pPr algn="ctr"/>
                      <a:r>
                        <a:rPr lang="en-US" sz="900" b="1" dirty="0" smtClean="0">
                          <a:solidFill>
                            <a:schemeClr val="tx1"/>
                          </a:solidFill>
                          <a:latin typeface="Times New Roman"/>
                          <a:cs typeface="Times New Roman"/>
                        </a:rPr>
                        <a:t>Strategy</a:t>
                      </a:r>
                      <a:endParaRPr lang="en-US" sz="900" b="1" dirty="0">
                        <a:solidFill>
                          <a:schemeClr val="tx1"/>
                        </a:solidFill>
                        <a:latin typeface="Times New Roman"/>
                        <a:cs typeface="Times New Roman"/>
                      </a:endParaRPr>
                    </a:p>
                  </a:txBody>
                  <a:tcPr marL="97536" marR="97536" marT="47219" marB="47219"/>
                </a:tc>
                <a:tc>
                  <a:txBody>
                    <a:bodyPr/>
                    <a:lstStyle/>
                    <a:p>
                      <a:pPr algn="ctr"/>
                      <a:r>
                        <a:rPr lang="en-US" sz="900" b="1" kern="1200" baseline="0" dirty="0" smtClean="0">
                          <a:solidFill>
                            <a:schemeClr val="tx1"/>
                          </a:solidFill>
                          <a:latin typeface="Times New Roman"/>
                          <a:ea typeface="+mn-ea"/>
                          <a:cs typeface="Times New Roman"/>
                        </a:rPr>
                        <a:t>Potential Aggregate Benefits</a:t>
                      </a:r>
                      <a:endParaRPr lang="en-US" sz="900" b="1" dirty="0">
                        <a:solidFill>
                          <a:schemeClr val="tx1"/>
                        </a:solidFill>
                        <a:latin typeface="Times New Roman"/>
                        <a:cs typeface="Times New Roman"/>
                      </a:endParaRPr>
                    </a:p>
                  </a:txBody>
                  <a:tcPr marL="97536" marR="97536" marT="47219" marB="47219"/>
                </a:tc>
              </a:tr>
              <a:tr h="236095">
                <a:tc>
                  <a:txBody>
                    <a:bodyPr/>
                    <a:lstStyle/>
                    <a:p>
                      <a:r>
                        <a:rPr lang="en-US" sz="900" kern="1200" baseline="0" dirty="0" smtClean="0">
                          <a:solidFill>
                            <a:schemeClr val="tx1"/>
                          </a:solidFill>
                          <a:latin typeface="Times New Roman"/>
                          <a:ea typeface="+mn-ea"/>
                          <a:cs typeface="Times New Roman"/>
                        </a:rPr>
                        <a:t>Additional revenues generated when transit authorities provide trips for Medicaid agency clients</a:t>
                      </a:r>
                      <a:endParaRPr lang="en-US" sz="900" dirty="0">
                        <a:solidFill>
                          <a:schemeClr val="tx1"/>
                        </a:solidFill>
                        <a:latin typeface="Times New Roman"/>
                        <a:cs typeface="Times New Roman"/>
                      </a:endParaRPr>
                    </a:p>
                  </a:txBody>
                  <a:tcPr marL="97536" marR="97536" marT="47219" marB="47219"/>
                </a:tc>
                <a:tc>
                  <a:txBody>
                    <a:bodyPr/>
                    <a:lstStyle/>
                    <a:p>
                      <a:r>
                        <a:rPr lang="en-US" sz="900" kern="1200" baseline="0" dirty="0" smtClean="0">
                          <a:solidFill>
                            <a:schemeClr val="tx1"/>
                          </a:solidFill>
                          <a:latin typeface="Times New Roman"/>
                          <a:ea typeface="+mn-ea"/>
                          <a:cs typeface="Times New Roman"/>
                        </a:rPr>
                        <a:t>$15,000,000 to $50,000,000</a:t>
                      </a:r>
                      <a:endParaRPr lang="en-US" sz="900" dirty="0">
                        <a:solidFill>
                          <a:schemeClr val="tx1"/>
                        </a:solidFill>
                        <a:latin typeface="Times New Roman"/>
                        <a:cs typeface="Times New Roman"/>
                      </a:endParaRPr>
                    </a:p>
                  </a:txBody>
                  <a:tcPr marL="97536" marR="97536" marT="47219" marB="47219"/>
                </a:tc>
              </a:tr>
              <a:tr h="236095">
                <a:tc>
                  <a:txBody>
                    <a:bodyPr/>
                    <a:lstStyle/>
                    <a:p>
                      <a:r>
                        <a:rPr lang="en-US" sz="900" kern="1200" baseline="0" dirty="0" smtClean="0">
                          <a:solidFill>
                            <a:schemeClr val="tx1"/>
                          </a:solidFill>
                          <a:latin typeface="Times New Roman"/>
                          <a:ea typeface="+mn-ea"/>
                          <a:cs typeface="Times New Roman"/>
                        </a:rPr>
                        <a:t>Cost savings realized when nontransit agencies provide ADA and other paratransit services</a:t>
                      </a:r>
                      <a:endParaRPr lang="en-US" sz="900" dirty="0">
                        <a:solidFill>
                          <a:schemeClr val="tx1"/>
                        </a:solidFill>
                        <a:latin typeface="Times New Roman"/>
                        <a:cs typeface="Times New Roman"/>
                      </a:endParaRPr>
                    </a:p>
                  </a:txBody>
                  <a:tcPr marL="97536" marR="97536" marT="47219" marB="47219"/>
                </a:tc>
                <a:tc>
                  <a:txBody>
                    <a:bodyPr/>
                    <a:lstStyle/>
                    <a:p>
                      <a:r>
                        <a:rPr lang="en-US" sz="900" kern="1200" baseline="0" dirty="0" smtClean="0">
                          <a:solidFill>
                            <a:schemeClr val="tx1"/>
                          </a:solidFill>
                          <a:latin typeface="Times New Roman"/>
                          <a:ea typeface="+mn-ea"/>
                          <a:cs typeface="Times New Roman"/>
                        </a:rPr>
                        <a:t>$30,000,000 to $148,000,000</a:t>
                      </a:r>
                      <a:endParaRPr lang="en-US" sz="900" dirty="0">
                        <a:solidFill>
                          <a:schemeClr val="tx1"/>
                        </a:solidFill>
                        <a:latin typeface="Times New Roman"/>
                        <a:cs typeface="Times New Roman"/>
                      </a:endParaRPr>
                    </a:p>
                  </a:txBody>
                  <a:tcPr marL="97536" marR="97536" marT="47219" marB="47219"/>
                </a:tc>
              </a:tr>
              <a:tr h="236095">
                <a:tc>
                  <a:txBody>
                    <a:bodyPr/>
                    <a:lstStyle/>
                    <a:p>
                      <a:r>
                        <a:rPr lang="en-US" sz="900" kern="1200" baseline="0" dirty="0" smtClean="0">
                          <a:solidFill>
                            <a:schemeClr val="tx1"/>
                          </a:solidFill>
                          <a:latin typeface="Times New Roman"/>
                          <a:ea typeface="+mn-ea"/>
                          <a:cs typeface="Times New Roman"/>
                        </a:rPr>
                        <a:t>Cost savings realized when paratransit riders are shifted to fixed route services</a:t>
                      </a:r>
                      <a:endParaRPr lang="en-US" sz="900" dirty="0">
                        <a:solidFill>
                          <a:schemeClr val="tx1"/>
                        </a:solidFill>
                        <a:latin typeface="Times New Roman"/>
                        <a:cs typeface="Times New Roman"/>
                      </a:endParaRPr>
                    </a:p>
                  </a:txBody>
                  <a:tcPr marL="97536" marR="97536" marT="47219" marB="47219"/>
                </a:tc>
                <a:tc>
                  <a:txBody>
                    <a:bodyPr/>
                    <a:lstStyle/>
                    <a:p>
                      <a:r>
                        <a:rPr lang="en-US" sz="900" kern="1200" baseline="0" dirty="0" smtClean="0">
                          <a:solidFill>
                            <a:schemeClr val="tx1"/>
                          </a:solidFill>
                          <a:latin typeface="Times New Roman"/>
                          <a:ea typeface="+mn-ea"/>
                          <a:cs typeface="Times New Roman"/>
                        </a:rPr>
                        <a:t>$90,000,000 to $300,000,000</a:t>
                      </a:r>
                      <a:endParaRPr lang="en-US" sz="900" dirty="0">
                        <a:solidFill>
                          <a:schemeClr val="tx1"/>
                        </a:solidFill>
                        <a:latin typeface="Times New Roman"/>
                        <a:cs typeface="Times New Roman"/>
                      </a:endParaRPr>
                    </a:p>
                  </a:txBody>
                  <a:tcPr marL="97536" marR="97536" marT="47219" marB="47219"/>
                </a:tc>
              </a:tr>
              <a:tr h="238719">
                <a:tc>
                  <a:txBody>
                    <a:bodyPr/>
                    <a:lstStyle/>
                    <a:p>
                      <a:r>
                        <a:rPr lang="en-US" sz="900" kern="1200" baseline="0" dirty="0" smtClean="0">
                          <a:solidFill>
                            <a:schemeClr val="tx1"/>
                          </a:solidFill>
                          <a:latin typeface="Times New Roman"/>
                          <a:ea typeface="+mn-ea"/>
                          <a:cs typeface="Times New Roman"/>
                        </a:rPr>
                        <a:t>Cost savings realized when local human service agencies coordinate their transportation services</a:t>
                      </a:r>
                      <a:endParaRPr lang="en-US" sz="900" dirty="0">
                        <a:solidFill>
                          <a:schemeClr val="tx1"/>
                        </a:solidFill>
                        <a:latin typeface="Times New Roman"/>
                        <a:cs typeface="Times New Roman"/>
                      </a:endParaRPr>
                    </a:p>
                  </a:txBody>
                  <a:tcPr marL="97536" marR="97536" marT="47219" marB="47219"/>
                </a:tc>
                <a:tc>
                  <a:txBody>
                    <a:bodyPr/>
                    <a:lstStyle/>
                    <a:p>
                      <a:r>
                        <a:rPr lang="en-US" sz="900" kern="1200" baseline="0" dirty="0" smtClean="0">
                          <a:solidFill>
                            <a:schemeClr val="tx1"/>
                          </a:solidFill>
                          <a:latin typeface="Times New Roman"/>
                          <a:ea typeface="+mn-ea"/>
                          <a:cs typeface="Times New Roman"/>
                        </a:rPr>
                        <a:t>$35,000,000 to $60,000,000</a:t>
                      </a:r>
                      <a:endParaRPr lang="en-US" sz="900" dirty="0">
                        <a:solidFill>
                          <a:schemeClr val="tx1"/>
                        </a:solidFill>
                        <a:latin typeface="Times New Roman"/>
                        <a:cs typeface="Times New Roman"/>
                      </a:endParaRPr>
                    </a:p>
                  </a:txBody>
                  <a:tcPr marL="97536" marR="97536" marT="47219" marB="47219"/>
                </a:tc>
              </a:tr>
              <a:tr h="377752">
                <a:tc>
                  <a:txBody>
                    <a:bodyPr/>
                    <a:lstStyle/>
                    <a:p>
                      <a:r>
                        <a:rPr lang="en-US" sz="900" kern="1200" baseline="0" dirty="0" smtClean="0">
                          <a:solidFill>
                            <a:schemeClr val="tx1"/>
                          </a:solidFill>
                          <a:latin typeface="Times New Roman"/>
                          <a:ea typeface="+mn-ea"/>
                          <a:cs typeface="Times New Roman"/>
                        </a:rPr>
                        <a:t>Economic benefits realized when transportation services are expanded to areas or populations not now served</a:t>
                      </a:r>
                      <a:endParaRPr lang="en-US" sz="900" dirty="0">
                        <a:solidFill>
                          <a:schemeClr val="tx1"/>
                        </a:solidFill>
                        <a:latin typeface="Times New Roman"/>
                        <a:cs typeface="Times New Roman"/>
                      </a:endParaRPr>
                    </a:p>
                  </a:txBody>
                  <a:tcPr marL="97536" marR="97536" marT="47219" marB="47219"/>
                </a:tc>
                <a:tc>
                  <a:txBody>
                    <a:bodyPr/>
                    <a:lstStyle/>
                    <a:p>
                      <a:r>
                        <a:rPr lang="en-US" sz="900" kern="1200" baseline="0" dirty="0" smtClean="0">
                          <a:solidFill>
                            <a:schemeClr val="tx1"/>
                          </a:solidFill>
                          <a:latin typeface="Times New Roman"/>
                          <a:ea typeface="+mn-ea"/>
                          <a:cs typeface="Times New Roman"/>
                        </a:rPr>
                        <a:t>$40,000,000 to $132,000,000</a:t>
                      </a:r>
                      <a:endParaRPr lang="en-US" sz="900" dirty="0">
                        <a:solidFill>
                          <a:schemeClr val="tx1"/>
                        </a:solidFill>
                        <a:latin typeface="Times New Roman"/>
                        <a:cs typeface="Times New Roman"/>
                      </a:endParaRPr>
                    </a:p>
                  </a:txBody>
                  <a:tcPr marL="97536" marR="97536" marT="47219" marB="47219"/>
                </a:tc>
              </a:tr>
            </a:tbl>
          </a:graphicData>
        </a:graphic>
      </p:graphicFrame>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Provide a brief</a:t>
            </a:r>
            <a:r>
              <a:rPr lang="en-US" baseline="0" dirty="0" smtClean="0"/>
              <a:t> background of the instructor, including relevant experience and qualifications.</a:t>
            </a:r>
            <a:endParaRPr lang="en-US" dirty="0"/>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8434" name="Rectangle 2"/>
          <p:cNvSpPr>
            <a:spLocks noGrp="1" noRot="1" noChangeAspect="1" noChangeArrowheads="1" noTextEdit="1"/>
          </p:cNvSpPr>
          <p:nvPr>
            <p:ph type="sldImg"/>
          </p:nvPr>
        </p:nvSpPr>
        <p:spPr/>
      </p:sp>
      <p:sp>
        <p:nvSpPr>
          <p:cNvPr id="4498435" name="Rectangle 3"/>
          <p:cNvSpPr>
            <a:spLocks noGrp="1" noChangeArrowheads="1"/>
          </p:cNvSpPr>
          <p:nvPr>
            <p:ph type="body" idx="1"/>
          </p:nvPr>
        </p:nvSpPr>
        <p:spPr bwMode="auto">
          <a:xfrm>
            <a:off x="954092" y="4564067"/>
            <a:ext cx="5568633" cy="4327524"/>
          </a:xfrm>
          <a:prstGeom prst="rect">
            <a:avLst/>
          </a:prstGeom>
          <a:noFill/>
          <a:ln>
            <a:noFill/>
            <a:miter lim="800000"/>
            <a:headEnd/>
            <a:tailEnd/>
          </a:ln>
        </p:spPr>
        <p:txBody>
          <a:bodyPr lIns="94154" tIns="47078" rIns="94154" bIns="47078"/>
          <a:lstStyle/>
          <a:p>
            <a:r>
              <a:rPr lang="en-US" dirty="0"/>
              <a:t>Prior to the </a:t>
            </a:r>
            <a:r>
              <a:rPr lang="en-US" dirty="0" smtClean="0"/>
              <a:t>Federal Government issuing </a:t>
            </a:r>
            <a:r>
              <a:rPr lang="en-US" dirty="0"/>
              <a:t>an executive order that creates an Interagency Transportation Coordinating Council on Access and </a:t>
            </a:r>
            <a:r>
              <a:rPr lang="en-US" dirty="0" smtClean="0"/>
              <a:t>Mobility (CCAM), which we will discuss in a few slides, there </a:t>
            </a:r>
            <a:r>
              <a:rPr lang="en-US" dirty="0"/>
              <a:t>was a DOT/HSS coordinating council. </a:t>
            </a:r>
            <a:r>
              <a:rPr lang="en-US" dirty="0" smtClean="0"/>
              <a:t> This </a:t>
            </a:r>
            <a:r>
              <a:rPr lang="en-US" dirty="0"/>
              <a:t>council was charged with coordinating human service transportation programs with DOT. </a:t>
            </a:r>
          </a:p>
          <a:p>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2530" name="Rectangle 2"/>
          <p:cNvSpPr>
            <a:spLocks noGrp="1" noRot="1" noChangeAspect="1" noChangeArrowheads="1" noTextEdit="1"/>
          </p:cNvSpPr>
          <p:nvPr>
            <p:ph type="sldImg"/>
          </p:nvPr>
        </p:nvSpPr>
        <p:spPr/>
      </p:sp>
      <p:sp>
        <p:nvSpPr>
          <p:cNvPr id="4502531"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r>
              <a:rPr lang="en-US" dirty="0"/>
              <a:t>Some of the FTA policy initiatives include:</a:t>
            </a:r>
          </a:p>
          <a:p>
            <a:pPr marL="119639" lvl="1" indent="-119639">
              <a:buFont typeface="Wingdings" pitchFamily="2" charset="2"/>
              <a:buChar char="§"/>
            </a:pPr>
            <a:r>
              <a:rPr lang="en-US" dirty="0"/>
              <a:t>Extra funding for coordination efforts</a:t>
            </a:r>
          </a:p>
          <a:p>
            <a:pPr marL="119639" lvl="1" indent="-119639">
              <a:buFont typeface="Wingdings" pitchFamily="2" charset="2"/>
              <a:buChar char="§"/>
            </a:pPr>
            <a:r>
              <a:rPr lang="en-US" dirty="0"/>
              <a:t>FTA and Center for </a:t>
            </a:r>
            <a:r>
              <a:rPr lang="en-US" dirty="0" smtClean="0"/>
              <a:t>Medicare </a:t>
            </a:r>
            <a:r>
              <a:rPr lang="en-US" dirty="0"/>
              <a:t>and </a:t>
            </a:r>
            <a:r>
              <a:rPr lang="en-US" dirty="0" smtClean="0"/>
              <a:t>Medicaid Services (CMS) joint </a:t>
            </a:r>
            <a:r>
              <a:rPr lang="en-US" dirty="0"/>
              <a:t>working group</a:t>
            </a:r>
          </a:p>
          <a:p>
            <a:pPr marL="119639" lvl="1" indent="-119639">
              <a:buFont typeface="Wingdings" pitchFamily="2" charset="2"/>
              <a:buChar char="§"/>
            </a:pPr>
            <a:r>
              <a:rPr lang="en-US" dirty="0"/>
              <a:t>The National </a:t>
            </a:r>
            <a:r>
              <a:rPr lang="en-US" dirty="0" smtClean="0"/>
              <a:t>Consortium includes </a:t>
            </a:r>
            <a:r>
              <a:rPr lang="en-US" dirty="0"/>
              <a:t>CTAA, APTA, Project Action, and Taxicab, Limousine, and Paratransit Association</a:t>
            </a:r>
          </a:p>
          <a:p>
            <a:pPr marL="119639" lvl="1" indent="-119639">
              <a:buFont typeface="Wingdings" pitchFamily="2" charset="2"/>
              <a:buChar char="§"/>
            </a:pPr>
            <a:r>
              <a:rPr lang="en-US" dirty="0" smtClean="0"/>
              <a:t>A </a:t>
            </a:r>
            <a:r>
              <a:rPr lang="en-US" dirty="0"/>
              <a:t>strong push to use ITS where </a:t>
            </a:r>
            <a:r>
              <a:rPr lang="en-US" dirty="0" smtClean="0"/>
              <a:t>appropriate</a:t>
            </a:r>
            <a:endParaRPr lang="en-US" dirty="0"/>
          </a:p>
          <a:p>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0482" name="Rectangle 2"/>
          <p:cNvSpPr>
            <a:spLocks noGrp="1" noRot="1" noChangeAspect="1" noChangeArrowheads="1" noTextEdit="1"/>
          </p:cNvSpPr>
          <p:nvPr>
            <p:ph type="sldImg"/>
          </p:nvPr>
        </p:nvSpPr>
        <p:spPr/>
      </p:sp>
      <p:sp>
        <p:nvSpPr>
          <p:cNvPr id="4500483"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r>
              <a:rPr lang="en-US" dirty="0"/>
              <a:t>Some of the success </a:t>
            </a:r>
            <a:r>
              <a:rPr lang="en-US" dirty="0" smtClean="0"/>
              <a:t>results include:</a:t>
            </a:r>
            <a:endParaRPr lang="en-US" dirty="0"/>
          </a:p>
          <a:p>
            <a:pPr marL="119639" lvl="1" indent="-119639">
              <a:buFont typeface="Wingdings" pitchFamily="2" charset="2"/>
              <a:buChar char="§"/>
            </a:pPr>
            <a:r>
              <a:rPr lang="en-US" dirty="0" smtClean="0"/>
              <a:t>JARC (Job Access Reverse Commute) program</a:t>
            </a:r>
          </a:p>
          <a:p>
            <a:pPr marL="119639" lvl="1" indent="-119639">
              <a:buFont typeface="Wingdings" pitchFamily="2" charset="2"/>
              <a:buChar char="§"/>
            </a:pPr>
            <a:r>
              <a:rPr lang="en-US" dirty="0" smtClean="0"/>
              <a:t>The </a:t>
            </a:r>
            <a:r>
              <a:rPr lang="en-US" dirty="0"/>
              <a:t>Medicaid pass </a:t>
            </a:r>
            <a:r>
              <a:rPr lang="en-US" dirty="0" smtClean="0"/>
              <a:t>programs </a:t>
            </a:r>
            <a:r>
              <a:rPr lang="en-US" dirty="0"/>
              <a:t>allows Medicaid recipients to receive bus passes, instead of expensive door-to-door </a:t>
            </a:r>
            <a:r>
              <a:rPr lang="en-US" dirty="0" smtClean="0"/>
              <a:t>service.</a:t>
            </a:r>
            <a:endParaRPr lang="en-US" dirty="0"/>
          </a:p>
          <a:p>
            <a:pPr marL="119639" lvl="1" indent="-119639">
              <a:buFont typeface="Wingdings" pitchFamily="2" charset="2"/>
              <a:buChar char="§"/>
            </a:pPr>
            <a:r>
              <a:rPr lang="en-US" dirty="0"/>
              <a:t>Finally, many states and Medicaid agencies are using brokerage programs to reduce costs and improve gate keeping</a:t>
            </a:r>
            <a:r>
              <a:rPr lang="en-US" dirty="0" smtClean="0"/>
              <a:t>.  </a:t>
            </a:r>
            <a:r>
              <a:rPr lang="en-US" dirty="0"/>
              <a:t>Brokerage programs have many different looks and can range from simple gate keeping to </a:t>
            </a:r>
            <a:r>
              <a:rPr lang="en-US" dirty="0" smtClean="0"/>
              <a:t>full </a:t>
            </a:r>
            <a:r>
              <a:rPr lang="en-US" dirty="0"/>
              <a:t>operations.</a:t>
            </a:r>
          </a:p>
          <a:p>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4274" name="Rectangle 2"/>
          <p:cNvSpPr>
            <a:spLocks noGrp="1" noRot="1" noChangeAspect="1" noChangeArrowheads="1" noTextEdit="1"/>
          </p:cNvSpPr>
          <p:nvPr>
            <p:ph type="sldImg"/>
          </p:nvPr>
        </p:nvSpPr>
        <p:spPr/>
      </p:sp>
      <p:sp>
        <p:nvSpPr>
          <p:cNvPr id="4534275"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normAutofit/>
          </a:bodyPr>
          <a:lstStyle/>
          <a:p>
            <a:r>
              <a:rPr lang="en-US" dirty="0"/>
              <a:t>This executive </a:t>
            </a:r>
            <a:r>
              <a:rPr lang="en-US" dirty="0" smtClean="0"/>
              <a:t>order, </a:t>
            </a:r>
            <a:r>
              <a:rPr lang="en-US" dirty="0"/>
              <a:t>issued February 24, </a:t>
            </a:r>
            <a:r>
              <a:rPr lang="en-US" dirty="0" smtClean="0"/>
              <a:t>2004, </a:t>
            </a:r>
            <a:r>
              <a:rPr lang="en-US" dirty="0"/>
              <a:t>expanded the interagency council to include many more departments and agencies</a:t>
            </a:r>
            <a:r>
              <a:rPr lang="en-US" dirty="0" smtClean="0"/>
              <a:t>.  CCAM</a:t>
            </a:r>
            <a:r>
              <a:rPr lang="en-US" baseline="0" dirty="0" smtClean="0"/>
              <a:t> was charged with encouraging the coordination of public transportation.</a:t>
            </a:r>
            <a:endParaRPr lang="en-US" dirty="0" smtClean="0"/>
          </a:p>
          <a:p>
            <a:endParaRPr lang="en-US" dirty="0" smtClean="0"/>
          </a:p>
          <a:p>
            <a:r>
              <a:rPr lang="en-US" dirty="0" smtClean="0"/>
              <a:t>**Note:</a:t>
            </a:r>
            <a:r>
              <a:rPr lang="en-US" baseline="0" dirty="0" smtClean="0"/>
              <a:t> EO 13330 was not signed “in to law” – it was just signed.</a:t>
            </a:r>
            <a:endParaRPr lang="en-US" dirty="0" smtClean="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7346" name="Rectangle 2"/>
          <p:cNvSpPr>
            <a:spLocks noGrp="1" noRot="1" noChangeAspect="1" noChangeArrowheads="1" noTextEdit="1"/>
          </p:cNvSpPr>
          <p:nvPr>
            <p:ph type="sldImg"/>
          </p:nvPr>
        </p:nvSpPr>
        <p:spPr/>
      </p:sp>
      <p:sp>
        <p:nvSpPr>
          <p:cNvPr id="4537347"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normAutofit/>
          </a:bodyPr>
          <a:lstStyle/>
          <a:p>
            <a:r>
              <a:rPr lang="en-US" dirty="0"/>
              <a:t>The executive order was designed to “require” </a:t>
            </a:r>
            <a:r>
              <a:rPr lang="en-US" dirty="0" smtClean="0"/>
              <a:t>federal </a:t>
            </a:r>
            <a:r>
              <a:rPr lang="en-US" dirty="0"/>
              <a:t>agencies to coordinate programs. It also required a review of internal procedures and regulations and </a:t>
            </a:r>
            <a:r>
              <a:rPr lang="en-US" dirty="0" smtClean="0"/>
              <a:t>required </a:t>
            </a:r>
            <a:r>
              <a:rPr lang="en-US" dirty="0"/>
              <a:t>a report </a:t>
            </a:r>
            <a:r>
              <a:rPr lang="en-US" dirty="0" smtClean="0"/>
              <a:t>due in </a:t>
            </a:r>
            <a:r>
              <a:rPr lang="en-US" dirty="0"/>
              <a:t>February </a:t>
            </a:r>
            <a:r>
              <a:rPr lang="en-US" dirty="0" smtClean="0"/>
              <a:t>2005 – 1 year from the executive order being signed.  The report was actually delivered in March 2005 (see the following slide).</a:t>
            </a:r>
          </a:p>
          <a:p>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9394" name="Rectangle 2"/>
          <p:cNvSpPr>
            <a:spLocks noGrp="1" noRot="1" noChangeAspect="1" noChangeArrowheads="1" noTextEdit="1"/>
          </p:cNvSpPr>
          <p:nvPr>
            <p:ph type="sldImg"/>
          </p:nvPr>
        </p:nvSpPr>
        <p:spPr/>
      </p:sp>
      <p:sp>
        <p:nvSpPr>
          <p:cNvPr id="4539395" name="Rectangle 3"/>
          <p:cNvSpPr>
            <a:spLocks noGrp="1" noChangeArrowheads="1"/>
          </p:cNvSpPr>
          <p:nvPr>
            <p:ph type="body" idx="1"/>
          </p:nvPr>
        </p:nvSpPr>
        <p:spPr bwMode="auto">
          <a:xfrm>
            <a:off x="392679" y="4416892"/>
            <a:ext cx="6700850" cy="4708030"/>
          </a:xfrm>
          <a:prstGeom prst="rect">
            <a:avLst/>
          </a:prstGeom>
          <a:noFill/>
          <a:ln>
            <a:noFill/>
            <a:miter lim="800000"/>
            <a:headEnd/>
            <a:tailEnd/>
          </a:ln>
        </p:spPr>
        <p:txBody>
          <a:bodyPr lIns="94166" tIns="47083" rIns="94166" bIns="47083">
            <a:normAutofit fontScale="85000" lnSpcReduction="20000"/>
          </a:bodyPr>
          <a:lstStyle/>
          <a:p>
            <a:r>
              <a:rPr lang="en-US" sz="1200" dirty="0" smtClean="0"/>
              <a:t>CCAM reported back recommendations to president, which eventually became policy.  Four policies have been implemented so far.  For the complete list, access the United We Ride website at http://www.unitedweride.gov/ </a:t>
            </a:r>
          </a:p>
          <a:p>
            <a:endParaRPr lang="en-US" sz="1200" dirty="0" smtClean="0"/>
          </a:p>
          <a:p>
            <a:r>
              <a:rPr lang="en-US" sz="1200" u="sng" dirty="0" smtClean="0"/>
              <a:t>Executive Order – Recommendations</a:t>
            </a:r>
            <a:r>
              <a:rPr lang="en-US" sz="1200" dirty="0" smtClean="0"/>
              <a:t>: </a:t>
            </a:r>
          </a:p>
          <a:p>
            <a:pPr marL="119639" indent="-119639">
              <a:buFont typeface="+mj-lt"/>
              <a:buAutoNum type="arabicPeriod"/>
            </a:pPr>
            <a:r>
              <a:rPr lang="en-US" sz="1200" u="sng" dirty="0" smtClean="0"/>
              <a:t>Coordinated Transportation Planning</a:t>
            </a:r>
            <a:r>
              <a:rPr lang="en-US" sz="1200" dirty="0" smtClean="0"/>
              <a:t>.  In order to effectively promote the development and delivery of coordinated transportation services, the CCAM recommends that the Administration seek mechanisms (statutory, regulatory, or administrative) to require participation in a community transportation planning process for human service transportation programs.</a:t>
            </a:r>
          </a:p>
          <a:p>
            <a:pPr marL="119639" indent="-119639">
              <a:buFont typeface="+mj-lt"/>
              <a:buAutoNum type="arabicPeriod"/>
            </a:pPr>
            <a:r>
              <a:rPr lang="en-US" sz="1200" u="sng" dirty="0" smtClean="0"/>
              <a:t>Vehicle Sharing</a:t>
            </a:r>
            <a:r>
              <a:rPr lang="en-US" sz="1200" dirty="0" smtClean="0"/>
              <a:t>.  In order to reduce duplicative transportation services, as well as idle time for drivers and vehicles, the CCAM recommends that vehicles used in human service transportation be made available to other Federally-funded programs, consistent with the Common Grant Rule.  Within the next year, each Federal Department should review and modify its policies and procedures to proactively promote the sharing of vehicles with recipients and sub-recipients of other Federal programs.</a:t>
            </a:r>
          </a:p>
          <a:p>
            <a:pPr marL="119639" indent="-119639">
              <a:buFont typeface="+mj-lt"/>
              <a:buAutoNum type="arabicPeriod"/>
            </a:pPr>
            <a:r>
              <a:rPr lang="en-US" sz="1200" u="sng" dirty="0" smtClean="0"/>
              <a:t>Reporting and Evaluation</a:t>
            </a:r>
            <a:r>
              <a:rPr lang="en-US" sz="1200" dirty="0" smtClean="0"/>
              <a:t>. The Council recommends the development of a method to permit cross agency analysis of the effectiveness, efficiency, and progress of States, communities, and tribes toward improved coordination of transportation programs, as evidenced by improvements in the overall quality and cost-effectiveness of human service transportation.</a:t>
            </a:r>
          </a:p>
          <a:p>
            <a:pPr marL="119639" indent="-119639" defTabSz="957343">
              <a:buFont typeface="+mj-lt"/>
              <a:buAutoNum type="arabicPeriod"/>
              <a:defRPr/>
            </a:pPr>
            <a:r>
              <a:rPr lang="en-US" sz="1200" u="sng" dirty="0" smtClean="0"/>
              <a:t>Consolidated Access Transportation Demonstration Program</a:t>
            </a:r>
            <a:r>
              <a:rPr lang="en-US" sz="1200" dirty="0" smtClean="0"/>
              <a:t>. In order to test the feasibility and cost-effectiveness of a new approach to meeting the full range of transportation needs of people with disabilities, older adults and individuals with lower incomes, the CCAM recommends that statutory authority be sought to permit the development of demonstration projects in metropolitan, rural and/or tribal areas. In these demonstration projects a single transportation system--not necessarily a single provider--financed through a consolidated federally funded stream would meet the total mobility needs of transportation-disadvantaged populations.</a:t>
            </a:r>
          </a:p>
          <a:p>
            <a:pPr marL="119639" indent="-119639" defTabSz="957343">
              <a:buFont typeface="+mj-lt"/>
              <a:buAutoNum type="arabicPeriod"/>
              <a:defRPr/>
            </a:pPr>
            <a:r>
              <a:rPr lang="en-US" sz="1200" u="sng" dirty="0" smtClean="0"/>
              <a:t>Cost Sharing</a:t>
            </a:r>
            <a:r>
              <a:rPr lang="en-US" sz="1200" dirty="0" smtClean="0"/>
              <a:t>.  In order to ensure that adequate resources are available for transportation services for people with disabilities, older adults and individuals with lower incomes, and to encourage the shared use of vehicles and existing public transportation services, the CCAM recommends where statutorily permitted that standard cost allocation principles for transportation be developed and endorsed by Federal human service and transportation agencies.</a:t>
            </a:r>
          </a:p>
          <a:p>
            <a:pPr marL="119639" indent="-119639" defTabSz="957343">
              <a:defRPr/>
            </a:pPr>
            <a:endParaRPr lang="en-US" sz="1200" dirty="0" smtClean="0"/>
          </a:p>
          <a:p>
            <a:pPr marL="119639" indent="-119639" defTabSz="957343">
              <a:defRPr/>
            </a:pPr>
            <a:r>
              <a:rPr lang="en-US" sz="1200" dirty="0" smtClean="0"/>
              <a:t>Recommendations 1 – 4 were adopted.  Recommendation 5 </a:t>
            </a:r>
            <a:r>
              <a:rPr lang="en-US" sz="1200" u="sng" dirty="0" smtClean="0"/>
              <a:t>was not</a:t>
            </a:r>
            <a:r>
              <a:rPr lang="en-US" sz="1200" dirty="0" smtClean="0"/>
              <a:t> adopted.</a:t>
            </a:r>
          </a:p>
          <a:p>
            <a:endParaRPr lang="en-US" sz="1200" dirty="0" smtClean="0"/>
          </a:p>
          <a:p>
            <a:r>
              <a:rPr lang="en-US" sz="1200" dirty="0" smtClean="0"/>
              <a:t>Source: United We Ride Progress Report: Implementation of Executive Order 13330, 2007.</a:t>
            </a:r>
          </a:p>
          <a:p>
            <a:endParaRPr lang="en-US" i="0" dirty="0" smtClean="0"/>
          </a:p>
          <a:p>
            <a:endParaRPr lang="en-US" i="0"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4578" name="Rectangle 2"/>
          <p:cNvSpPr>
            <a:spLocks noGrp="1" noRot="1" noChangeAspect="1" noChangeArrowheads="1" noTextEdit="1"/>
          </p:cNvSpPr>
          <p:nvPr>
            <p:ph type="sldImg"/>
          </p:nvPr>
        </p:nvSpPr>
        <p:spPr/>
      </p:sp>
      <p:sp>
        <p:nvSpPr>
          <p:cNvPr id="4504579"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r>
              <a:rPr lang="en-US" dirty="0" smtClean="0"/>
              <a:t>TCRP Report #97</a:t>
            </a:r>
            <a:r>
              <a:rPr lang="en-US" baseline="0" dirty="0" smtClean="0"/>
              <a:t> was </a:t>
            </a:r>
            <a:r>
              <a:rPr lang="en-US" dirty="0" smtClean="0"/>
              <a:t>designed </a:t>
            </a:r>
            <a:r>
              <a:rPr lang="en-US" dirty="0"/>
              <a:t>to explore the future direction of the transit industry.  The participants will </a:t>
            </a:r>
            <a:r>
              <a:rPr lang="en-US" dirty="0" smtClean="0"/>
              <a:t>be asked </a:t>
            </a:r>
            <a:r>
              <a:rPr lang="en-US" dirty="0"/>
              <a:t>to read this report prior to coming to the course</a:t>
            </a:r>
            <a:r>
              <a:rPr lang="en-US" dirty="0" smtClean="0"/>
              <a:t>.</a:t>
            </a:r>
            <a:r>
              <a:rPr lang="en-US" baseline="0" dirty="0" smtClean="0"/>
              <a:t>  Be cautious – some may not have read the report.</a:t>
            </a:r>
            <a:endParaRPr lang="en-US" dirty="0" smtClean="0"/>
          </a:p>
          <a:p>
            <a:endParaRPr lang="en-US" dirty="0" smtClean="0"/>
          </a:p>
          <a:p>
            <a:r>
              <a:rPr lang="en-US" b="1" u="sng" dirty="0" smtClean="0"/>
              <a:t>Interactivity</a:t>
            </a:r>
            <a:r>
              <a:rPr lang="en-US" dirty="0" smtClean="0"/>
              <a:t>: The </a:t>
            </a:r>
            <a:r>
              <a:rPr lang="en-US" dirty="0"/>
              <a:t>instructor will lead a discussion of the report and it’s implications to the transit industry.</a:t>
            </a:r>
          </a:p>
          <a:p>
            <a:endParaRPr lang="en-US" dirty="0"/>
          </a:p>
          <a:p>
            <a:r>
              <a:rPr lang="en-US" dirty="0"/>
              <a:t>The executive summary of </a:t>
            </a:r>
            <a:r>
              <a:rPr lang="en-US" dirty="0" smtClean="0"/>
              <a:t>the report is located in the Appendix.  The </a:t>
            </a:r>
            <a:r>
              <a:rPr lang="en-US" dirty="0"/>
              <a:t>questions to be asked </a:t>
            </a:r>
            <a:r>
              <a:rPr lang="en-US" dirty="0" smtClean="0"/>
              <a:t>are Why</a:t>
            </a:r>
            <a:r>
              <a:rPr lang="en-US" dirty="0"/>
              <a:t>, </a:t>
            </a:r>
            <a:r>
              <a:rPr lang="en-US" dirty="0" smtClean="0"/>
              <a:t>What</a:t>
            </a:r>
            <a:r>
              <a:rPr lang="en-US" dirty="0"/>
              <a:t>, and </a:t>
            </a:r>
            <a:r>
              <a:rPr lang="en-US" dirty="0" smtClean="0"/>
              <a:t>How.</a:t>
            </a:r>
          </a:p>
          <a:p>
            <a:endParaRPr lang="en-US" dirty="0" smtClean="0"/>
          </a:p>
          <a:p>
            <a:r>
              <a:rPr lang="en-US" dirty="0" smtClean="0"/>
              <a:t>A current example is when Fed Ex and UPS ship on each other’s vehicles if the result is cost savings.</a:t>
            </a:r>
          </a:p>
          <a:p>
            <a:endParaRPr lang="en-US" dirty="0" smtClean="0"/>
          </a:p>
          <a:p>
            <a:r>
              <a:rPr lang="en-US" dirty="0" smtClean="0"/>
              <a:t>Source: Executive Summary of TCRP Report 97</a:t>
            </a:r>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626" name="Rectangle 2"/>
          <p:cNvSpPr>
            <a:spLocks noGrp="1" noRot="1" noChangeAspect="1" noChangeArrowheads="1" noTextEdit="1"/>
          </p:cNvSpPr>
          <p:nvPr>
            <p:ph type="sldImg"/>
          </p:nvPr>
        </p:nvSpPr>
        <p:spPr/>
      </p:sp>
      <p:sp>
        <p:nvSpPr>
          <p:cNvPr id="4506627"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r>
              <a:rPr lang="en-US" dirty="0"/>
              <a:t>There are threats to our quality of life from sprawling </a:t>
            </a:r>
            <a:r>
              <a:rPr lang="en-US" dirty="0" smtClean="0"/>
              <a:t>development.  </a:t>
            </a:r>
          </a:p>
          <a:p>
            <a:pPr marL="239277" indent="-119639">
              <a:buFont typeface="Wingdings" pitchFamily="2" charset="2"/>
              <a:buChar char="§"/>
            </a:pPr>
            <a:r>
              <a:rPr lang="en-US" dirty="0" smtClean="0"/>
              <a:t>Work </a:t>
            </a:r>
            <a:r>
              <a:rPr lang="en-US" dirty="0"/>
              <a:t>and life-style trends diminish the usefulness of traditional public </a:t>
            </a:r>
            <a:r>
              <a:rPr lang="en-US" dirty="0" smtClean="0"/>
              <a:t>transit.  </a:t>
            </a:r>
          </a:p>
          <a:p>
            <a:pPr marL="239277" indent="-119639">
              <a:buFont typeface="Wingdings" pitchFamily="2" charset="2"/>
              <a:buChar char="§"/>
            </a:pPr>
            <a:r>
              <a:rPr lang="en-US" dirty="0" smtClean="0"/>
              <a:t>An </a:t>
            </a:r>
            <a:r>
              <a:rPr lang="en-US" dirty="0"/>
              <a:t>institutional </a:t>
            </a:r>
            <a:r>
              <a:rPr lang="en-US" dirty="0" smtClean="0"/>
              <a:t>environment limits creativity.</a:t>
            </a:r>
          </a:p>
          <a:p>
            <a:pPr marL="239277" indent="-119639">
              <a:buFont typeface="Wingdings" pitchFamily="2" charset="2"/>
              <a:buChar char="§"/>
            </a:pPr>
            <a:r>
              <a:rPr lang="en-US" dirty="0" smtClean="0"/>
              <a:t>Organizational cultures that are resistant to change and are reinforced by outmoded policies and programs.</a:t>
            </a:r>
          </a:p>
          <a:p>
            <a:pPr marL="239277" indent="-119639">
              <a:buFont typeface="Wingdings" pitchFamily="2" charset="2"/>
              <a:buChar char="§"/>
            </a:pPr>
            <a:r>
              <a:rPr lang="en-US" dirty="0" smtClean="0"/>
              <a:t>Operations over-shadow the customer.</a:t>
            </a:r>
          </a:p>
          <a:p>
            <a:pPr marL="239277" indent="-119639">
              <a:buFont typeface="Wingdings" pitchFamily="2" charset="2"/>
              <a:buChar char="§"/>
            </a:pPr>
            <a:r>
              <a:rPr lang="en-US" dirty="0" smtClean="0"/>
              <a:t>The transit industry is lagging in the ITS field where it must lead.</a:t>
            </a:r>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8674" name="Rectangle 2"/>
          <p:cNvSpPr>
            <a:spLocks noGrp="1" noRot="1" noChangeAspect="1" noChangeArrowheads="1" noTextEdit="1"/>
          </p:cNvSpPr>
          <p:nvPr>
            <p:ph type="sldImg"/>
          </p:nvPr>
        </p:nvSpPr>
        <p:spPr/>
      </p:sp>
      <p:sp>
        <p:nvSpPr>
          <p:cNvPr id="4508675"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r>
              <a:rPr lang="en-US" dirty="0" smtClean="0"/>
              <a:t>This map is an example of why we need a new paradigm (rural environment – Apopka, Florida).  It is reflective of where people are living now – people </a:t>
            </a:r>
            <a:r>
              <a:rPr lang="en-US" u="sng" dirty="0" smtClean="0"/>
              <a:t>need</a:t>
            </a:r>
            <a:r>
              <a:rPr lang="en-US" dirty="0" smtClean="0"/>
              <a:t> mobility.</a:t>
            </a:r>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2770" name="Rectangle 2"/>
          <p:cNvSpPr>
            <a:spLocks noGrp="1" noRot="1" noChangeAspect="1" noChangeArrowheads="1" noTextEdit="1"/>
          </p:cNvSpPr>
          <p:nvPr>
            <p:ph type="sldImg"/>
          </p:nvPr>
        </p:nvSpPr>
        <p:spPr/>
      </p:sp>
      <p:sp>
        <p:nvSpPr>
          <p:cNvPr id="4512771"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r>
              <a:rPr lang="en-US" dirty="0" smtClean="0"/>
              <a:t>To provide transit service in rural areas, you need a new paradigm shift to consider new service style and structure.  </a:t>
            </a:r>
          </a:p>
          <a:p>
            <a:endParaRPr lang="en-US" dirty="0" smtClean="0"/>
          </a:p>
          <a:p>
            <a:r>
              <a:rPr lang="en-US" dirty="0" smtClean="0"/>
              <a:t>The </a:t>
            </a:r>
            <a:r>
              <a:rPr lang="en-US" dirty="0"/>
              <a:t>ADA </a:t>
            </a:r>
            <a:r>
              <a:rPr lang="en-US" dirty="0" smtClean="0"/>
              <a:t>created </a:t>
            </a:r>
            <a:r>
              <a:rPr lang="en-US" dirty="0"/>
              <a:t>a whole new service structure that many traditional transit systems have not embraced</a:t>
            </a:r>
            <a:r>
              <a:rPr lang="en-US" dirty="0" smtClean="0"/>
              <a:t>.  </a:t>
            </a:r>
            <a:r>
              <a:rPr lang="en-US" dirty="0"/>
              <a:t>Just look at </a:t>
            </a:r>
            <a:r>
              <a:rPr lang="en-US" dirty="0" smtClean="0"/>
              <a:t>some</a:t>
            </a:r>
            <a:r>
              <a:rPr lang="en-US" baseline="0" dirty="0" smtClean="0"/>
              <a:t> </a:t>
            </a:r>
            <a:r>
              <a:rPr lang="en-US" dirty="0" smtClean="0"/>
              <a:t>transit websites </a:t>
            </a:r>
            <a:r>
              <a:rPr lang="en-US" dirty="0"/>
              <a:t>and try to find a “non-traditional” vehicle.  A non-scientific perusal shows less than 10% have recognized the ADA type services</a:t>
            </a:r>
            <a:r>
              <a:rPr lang="en-US" dirty="0" smtClean="0"/>
              <a:t>.</a:t>
            </a:r>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This is not a top-down process</a:t>
            </a:r>
            <a:r>
              <a:rPr lang="en-US" baseline="0" smtClean="0"/>
              <a:t> – it’s bottoms-up.  </a:t>
            </a:r>
            <a:r>
              <a:rPr lang="en-US" b="1" u="sng" baseline="0" smtClean="0"/>
              <a:t>Think about the customers’ needs.</a:t>
            </a:r>
            <a:endParaRPr lang="en-US" b="1" u="sng"/>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6866" name="Rectangle 2"/>
          <p:cNvSpPr>
            <a:spLocks noGrp="1" noRot="1" noChangeAspect="1" noChangeArrowheads="1" noTextEdit="1"/>
          </p:cNvSpPr>
          <p:nvPr>
            <p:ph type="sldImg"/>
          </p:nvPr>
        </p:nvSpPr>
        <p:spPr/>
      </p:sp>
      <p:sp>
        <p:nvSpPr>
          <p:cNvPr id="4516867"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r>
              <a:rPr lang="en-US" dirty="0" smtClean="0"/>
              <a:t>Basic principles:</a:t>
            </a:r>
          </a:p>
          <a:p>
            <a:pPr marL="124623" indent="-124623">
              <a:buFont typeface="Wingdings" charset="2"/>
              <a:buChar char="§"/>
            </a:pPr>
            <a:r>
              <a:rPr lang="en-US" dirty="0" smtClean="0"/>
              <a:t>Re-establishment of the </a:t>
            </a:r>
            <a:r>
              <a:rPr lang="en-US" b="1" dirty="0" smtClean="0"/>
              <a:t>quality of the customer’s experience </a:t>
            </a:r>
            <a:r>
              <a:rPr lang="en-US" dirty="0" smtClean="0"/>
              <a:t>as a central, strategic focus for the organization</a:t>
            </a:r>
          </a:p>
          <a:p>
            <a:pPr marL="124623" indent="-124623">
              <a:buFont typeface="Wingdings" charset="2"/>
              <a:buChar char="§"/>
            </a:pPr>
            <a:r>
              <a:rPr lang="en-US" dirty="0" smtClean="0"/>
              <a:t>Separation of </a:t>
            </a:r>
            <a:r>
              <a:rPr lang="en-US" b="1" dirty="0" smtClean="0"/>
              <a:t>strategic responsibilities focused on the </a:t>
            </a:r>
            <a:r>
              <a:rPr lang="en-US" dirty="0" smtClean="0"/>
              <a:t>quality of the customer’s experience from responsibility and accountability for the actual </a:t>
            </a:r>
            <a:r>
              <a:rPr lang="en-US" b="1" dirty="0" smtClean="0"/>
              <a:t>production of goods and services</a:t>
            </a:r>
          </a:p>
          <a:p>
            <a:pPr marL="124623" indent="-124623">
              <a:buFont typeface="Wingdings" charset="2"/>
              <a:buChar char="§"/>
            </a:pPr>
            <a:r>
              <a:rPr lang="en-US" b="1" dirty="0" smtClean="0"/>
              <a:t>Systems of performance measurement that bring into balance </a:t>
            </a:r>
            <a:r>
              <a:rPr lang="en-US" dirty="0" smtClean="0"/>
              <a:t>the quality of the customer’s experience (the emerging strategic goal) and the efficiency with which resources are used (the production goal)</a:t>
            </a:r>
          </a:p>
          <a:p>
            <a:pPr marL="124623" indent="-124623">
              <a:buFont typeface="Wingdings" charset="2"/>
              <a:buChar char="§"/>
            </a:pPr>
            <a:r>
              <a:rPr lang="en-US" dirty="0" smtClean="0"/>
              <a:t>Reliance on expanded </a:t>
            </a:r>
            <a:r>
              <a:rPr lang="en-US" b="1" dirty="0" smtClean="0"/>
              <a:t>partnerships and alliances with both </a:t>
            </a:r>
            <a:r>
              <a:rPr lang="en-US" dirty="0" smtClean="0"/>
              <a:t>public and private organizations and service providers (for profit and not-for-profit) to ensure responsiveness to shifting customer needs and cost effectiveness in meeting them</a:t>
            </a:r>
          </a:p>
          <a:p>
            <a:pPr marL="124623" indent="-124623">
              <a:buFont typeface="Wingdings" charset="2"/>
              <a:buChar char="§"/>
            </a:pPr>
            <a:r>
              <a:rPr lang="en-US" dirty="0" smtClean="0"/>
              <a:t>Introduction of </a:t>
            </a:r>
            <a:r>
              <a:rPr lang="en-US" b="1" dirty="0" smtClean="0"/>
              <a:t>state-of-the-art information technologies </a:t>
            </a:r>
            <a:r>
              <a:rPr lang="en-US" dirty="0" smtClean="0"/>
              <a:t>that can link the organization to both its partners and its individual customers in real time</a:t>
            </a:r>
          </a:p>
          <a:p>
            <a:endParaRPr lang="en-US" dirty="0" smtClean="0"/>
          </a:p>
          <a:p>
            <a:r>
              <a:rPr lang="en-US" dirty="0" smtClean="0"/>
              <a:t>Source: TCRP Report 97</a:t>
            </a:r>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8914" name="Rectangle 2"/>
          <p:cNvSpPr>
            <a:spLocks noGrp="1" noRot="1" noChangeAspect="1" noChangeArrowheads="1" noTextEdit="1"/>
          </p:cNvSpPr>
          <p:nvPr>
            <p:ph type="sldImg"/>
          </p:nvPr>
        </p:nvSpPr>
        <p:spPr/>
      </p:sp>
      <p:sp>
        <p:nvSpPr>
          <p:cNvPr id="4518915"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pPr marL="119639" indent="-119639"/>
            <a:r>
              <a:rPr lang="en-US" dirty="0" smtClean="0"/>
              <a:t>These are the 6 dimensions of fundamental change leading to a</a:t>
            </a:r>
            <a:r>
              <a:rPr lang="en-US" baseline="0" dirty="0" smtClean="0"/>
              <a:t> new paradigm.</a:t>
            </a:r>
            <a:endParaRPr lang="en-US" dirty="0" smtClean="0"/>
          </a:p>
          <a:p>
            <a:pPr marL="119639" indent="-119639">
              <a:buFont typeface="Wingdings" pitchFamily="2" charset="2"/>
              <a:buChar char="§"/>
            </a:pPr>
            <a:r>
              <a:rPr lang="en-US" dirty="0" smtClean="0"/>
              <a:t>Core </a:t>
            </a:r>
            <a:r>
              <a:rPr lang="en-US" dirty="0"/>
              <a:t>mission shift from simply providing a form of capacity with assets you own to a broader responsibility for managing </a:t>
            </a:r>
            <a:r>
              <a:rPr lang="en-US" dirty="0" smtClean="0"/>
              <a:t>mobility</a:t>
            </a:r>
            <a:r>
              <a:rPr lang="en-US" baseline="0" dirty="0" smtClean="0"/>
              <a:t> and </a:t>
            </a:r>
            <a:r>
              <a:rPr lang="en-US" dirty="0" smtClean="0"/>
              <a:t>a </a:t>
            </a:r>
            <a:r>
              <a:rPr lang="en-US" dirty="0"/>
              <a:t>wider range of </a:t>
            </a:r>
            <a:r>
              <a:rPr lang="en-US" dirty="0" smtClean="0"/>
              <a:t>assets.</a:t>
            </a:r>
            <a:endParaRPr lang="en-US" dirty="0"/>
          </a:p>
          <a:p>
            <a:pPr marL="119639" indent="-119639">
              <a:buFont typeface="Wingdings" pitchFamily="2" charset="2"/>
              <a:buChar char="§"/>
            </a:pPr>
            <a:r>
              <a:rPr lang="en-US" dirty="0"/>
              <a:t>Measures of success and performance are increasingly focused on the quality of the customer </a:t>
            </a:r>
            <a:r>
              <a:rPr lang="en-US" dirty="0" smtClean="0"/>
              <a:t>experience.</a:t>
            </a:r>
            <a:endParaRPr lang="en-US" dirty="0"/>
          </a:p>
          <a:p>
            <a:pPr marL="119639" indent="-119639">
              <a:buFont typeface="Wingdings" pitchFamily="2" charset="2"/>
              <a:buChar char="§"/>
            </a:pPr>
            <a:r>
              <a:rPr lang="en-US" dirty="0"/>
              <a:t>Collaboration across modes, organizations, and jurisdictions has become a fundamental </a:t>
            </a:r>
            <a:r>
              <a:rPr lang="en-US" dirty="0" smtClean="0"/>
              <a:t>strategy.</a:t>
            </a:r>
            <a:endParaRPr lang="en-US" dirty="0"/>
          </a:p>
          <a:p>
            <a:pPr marL="119639" indent="-119639">
              <a:buFont typeface="Wingdings" pitchFamily="2" charset="2"/>
              <a:buChar char="§"/>
            </a:pPr>
            <a:r>
              <a:rPr lang="en-US" dirty="0"/>
              <a:t>Integration of assets, services, and business functions is a common feature of emerging business </a:t>
            </a:r>
            <a:r>
              <a:rPr lang="en-US" dirty="0" smtClean="0"/>
              <a:t>models.</a:t>
            </a:r>
            <a:endParaRPr lang="en-US" dirty="0"/>
          </a:p>
          <a:p>
            <a:pPr marL="119639" indent="-119639">
              <a:buFont typeface="Wingdings" pitchFamily="2" charset="2"/>
              <a:buChar char="§"/>
            </a:pPr>
            <a:r>
              <a:rPr lang="en-US" dirty="0"/>
              <a:t>Effective links to customers and partners are dependent  of state-of-the-art information technologies </a:t>
            </a:r>
            <a:r>
              <a:rPr lang="en-US" dirty="0" smtClean="0"/>
              <a:t>(e.g., universal </a:t>
            </a:r>
            <a:r>
              <a:rPr lang="en-US" dirty="0"/>
              <a:t>fare systems, real-time arrival information, on-street customer information, unified scheduling and </a:t>
            </a:r>
            <a:r>
              <a:rPr lang="en-US" dirty="0" smtClean="0"/>
              <a:t>dispatch).</a:t>
            </a:r>
            <a:endParaRPr lang="en-US" dirty="0"/>
          </a:p>
          <a:p>
            <a:pPr marL="119639" indent="-119639">
              <a:buFont typeface="Wingdings" pitchFamily="2" charset="2"/>
              <a:buChar char="§"/>
            </a:pPr>
            <a:r>
              <a:rPr lang="en-US" dirty="0"/>
              <a:t>New business units, functions, skills, and business processes are </a:t>
            </a:r>
            <a:r>
              <a:rPr lang="en-US" dirty="0" smtClean="0"/>
              <a:t>inevitable. </a:t>
            </a:r>
          </a:p>
          <a:p>
            <a:pPr marL="119639" indent="-119639"/>
            <a:endParaRPr lang="en-US" dirty="0" smtClean="0"/>
          </a:p>
          <a:p>
            <a:pPr defTabSz="957343">
              <a:defRPr/>
            </a:pPr>
            <a:r>
              <a:rPr lang="en-US" dirty="0" smtClean="0"/>
              <a:t>Source: TCRP Report 97</a:t>
            </a:r>
          </a:p>
          <a:p>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0962" name="Rectangle 2"/>
          <p:cNvSpPr>
            <a:spLocks noGrp="1" noRot="1" noChangeAspect="1" noChangeArrowheads="1" noTextEdit="1"/>
          </p:cNvSpPr>
          <p:nvPr>
            <p:ph type="sldImg"/>
          </p:nvPr>
        </p:nvSpPr>
        <p:spPr/>
      </p:sp>
      <p:sp>
        <p:nvSpPr>
          <p:cNvPr id="4520963"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r>
              <a:rPr lang="en-US" dirty="0"/>
              <a:t>The intent of using the Jack </a:t>
            </a:r>
            <a:r>
              <a:rPr lang="en-US" dirty="0" smtClean="0"/>
              <a:t>Welch </a:t>
            </a:r>
            <a:r>
              <a:rPr lang="en-US" dirty="0"/>
              <a:t>book is to show participants how a very successful CEO managed to change an </a:t>
            </a:r>
            <a:r>
              <a:rPr lang="en-US" dirty="0" smtClean="0"/>
              <a:t>organization.  The </a:t>
            </a:r>
            <a:r>
              <a:rPr lang="en-US" dirty="0"/>
              <a:t>24 chapters are short and provide a guide for creative thinking.</a:t>
            </a:r>
          </a:p>
          <a:p>
            <a:endParaRPr lang="en-US" dirty="0"/>
          </a:p>
          <a:p>
            <a:r>
              <a:rPr lang="en-US" dirty="0"/>
              <a:t>The Instructor will select </a:t>
            </a:r>
            <a:r>
              <a:rPr lang="en-US" dirty="0" smtClean="0"/>
              <a:t>and </a:t>
            </a:r>
            <a:r>
              <a:rPr lang="en-US" dirty="0"/>
              <a:t>assign one chapter to each participant.  They will have 10 minutes to read the chapter.  They will assemble in groups and discuss why </a:t>
            </a:r>
            <a:r>
              <a:rPr lang="en-US" dirty="0" smtClean="0"/>
              <a:t>works </a:t>
            </a:r>
            <a:r>
              <a:rPr lang="en-US" dirty="0"/>
              <a:t>and what are the obstacles with other team members. This will take 15 minutes.  Then each participant will report back on their principle.  This should take about 20-25 minutes</a:t>
            </a:r>
            <a:r>
              <a:rPr lang="en-US" dirty="0" smtClean="0"/>
              <a:t>.   This learning activity should take 45 minutes total.</a:t>
            </a:r>
          </a:p>
          <a:p>
            <a:endParaRPr lang="en-US" dirty="0" smtClean="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3698" name="Rectangle 2"/>
          <p:cNvSpPr>
            <a:spLocks noGrp="1" noRot="1" noChangeAspect="1" noChangeArrowheads="1" noTextEdit="1"/>
          </p:cNvSpPr>
          <p:nvPr>
            <p:ph type="sldImg"/>
          </p:nvPr>
        </p:nvSpPr>
        <p:spPr/>
      </p:sp>
      <p:sp>
        <p:nvSpPr>
          <p:cNvPr id="4893699"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22" name="Rectangle 2"/>
          <p:cNvSpPr>
            <a:spLocks noGrp="1" noRot="1" noChangeAspect="1" noChangeArrowheads="1" noTextEdit="1"/>
          </p:cNvSpPr>
          <p:nvPr>
            <p:ph type="sldImg"/>
          </p:nvPr>
        </p:nvSpPr>
        <p:spPr/>
      </p:sp>
      <p:sp>
        <p:nvSpPr>
          <p:cNvPr id="4894723"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3490" name="Rectangle 2"/>
          <p:cNvSpPr>
            <a:spLocks noGrp="1" noRot="1" noChangeAspect="1" noChangeArrowheads="1" noTextEdit="1"/>
          </p:cNvSpPr>
          <p:nvPr>
            <p:ph type="sldImg"/>
          </p:nvPr>
        </p:nvSpPr>
        <p:spPr/>
      </p:sp>
      <p:sp>
        <p:nvSpPr>
          <p:cNvPr id="4543491" name="Rectangle 3"/>
          <p:cNvSpPr>
            <a:spLocks noGrp="1" noChangeArrowheads="1"/>
          </p:cNvSpPr>
          <p:nvPr>
            <p:ph type="body" idx="1"/>
          </p:nvPr>
        </p:nvSpPr>
        <p:spPr bwMode="auto">
          <a:xfrm>
            <a:off x="954092" y="4564067"/>
            <a:ext cx="5670757" cy="4327524"/>
          </a:xfrm>
          <a:prstGeom prst="rect">
            <a:avLst/>
          </a:prstGeom>
          <a:noFill/>
          <a:ln>
            <a:noFill/>
            <a:miter lim="800000"/>
            <a:headEnd/>
            <a:tailEnd/>
          </a:ln>
        </p:spPr>
        <p:txBody>
          <a:bodyPr lIns="94154" tIns="47078" rIns="94154" bIns="47078"/>
          <a:lstStyle/>
          <a:p>
            <a:r>
              <a:rPr lang="en-US" dirty="0" smtClean="0"/>
              <a:t>**Note:</a:t>
            </a:r>
            <a:r>
              <a:rPr lang="en-US" baseline="0" dirty="0" smtClean="0"/>
              <a:t> There could be policy changes with the upcoming reauthorization of SAFETEA-LU, but for now, this is the case under a continuing resolution. </a:t>
            </a:r>
          </a:p>
          <a:p>
            <a:endParaRPr lang="en-US" baseline="0" dirty="0" smtClean="0"/>
          </a:p>
          <a:p>
            <a:r>
              <a:rPr lang="en-US" baseline="0" dirty="0" smtClean="0"/>
              <a:t>The instructor should discuss designated recipient, dual recipient, etc.  </a:t>
            </a:r>
            <a:r>
              <a:rPr lang="en-US" dirty="0" smtClean="0"/>
              <a:t>The issue of the designated recipient (DR) is one of the more significant issues that arose as a result of SAFETEA-LU.  The requirement that the DR has to hold a competitive process made many “traditional” DRs not want to be a DR, because they want to propose on the projects for their own funding.</a:t>
            </a:r>
          </a:p>
          <a:p>
            <a:endParaRPr lang="en-US" dirty="0" smtClean="0"/>
          </a:p>
          <a:p>
            <a:r>
              <a:rPr lang="en-US" dirty="0" smtClean="0"/>
              <a:t>This has resulted in multiple DRs in urban areas, since the traditional DR is the transit authority. It is an issue and has caused much consternation.</a:t>
            </a:r>
          </a:p>
          <a:p>
            <a:pPr marL="124654" indent="-124654">
              <a:buFont typeface="Wingdings" pitchFamily="2" charset="2"/>
              <a:buChar char="§"/>
            </a:pPr>
            <a:r>
              <a:rPr lang="en-US" dirty="0" smtClean="0"/>
              <a:t>Some MPOs</a:t>
            </a:r>
            <a:r>
              <a:rPr lang="en-US" baseline="0" dirty="0" smtClean="0"/>
              <a:t> </a:t>
            </a:r>
            <a:r>
              <a:rPr lang="en-US" dirty="0" smtClean="0"/>
              <a:t>became DRs, which (as a result) changed the method in which funds are distributed.</a:t>
            </a:r>
          </a:p>
          <a:p>
            <a:pPr marL="124654" indent="-124654">
              <a:buFont typeface="Wingdings" pitchFamily="2" charset="2"/>
              <a:buChar char="§"/>
            </a:pPr>
            <a:r>
              <a:rPr lang="en-US" dirty="0" smtClean="0"/>
              <a:t>Some transit authorities are still the DR, but have the MPO conduct the competitive process.</a:t>
            </a:r>
          </a:p>
          <a:p>
            <a:pPr marL="124654" indent="-124654">
              <a:buFont typeface="Wingdings" pitchFamily="2" charset="2"/>
              <a:buChar char="§"/>
            </a:pPr>
            <a:r>
              <a:rPr lang="en-US" dirty="0" smtClean="0"/>
              <a:t>Some transit authorities conduct the process, but let the MPOs make the decision.</a:t>
            </a:r>
          </a:p>
          <a:p>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5538" name="Rectangle 2"/>
          <p:cNvSpPr>
            <a:spLocks noGrp="1" noRot="1" noChangeAspect="1" noChangeArrowheads="1" noTextEdit="1"/>
          </p:cNvSpPr>
          <p:nvPr>
            <p:ph type="sldImg"/>
          </p:nvPr>
        </p:nvSpPr>
        <p:spPr/>
      </p:sp>
      <p:sp>
        <p:nvSpPr>
          <p:cNvPr id="4545539"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r>
              <a:rPr lang="en-US" dirty="0" smtClean="0"/>
              <a:t>For general public funds, it is mostly 50:50 money, but sometimes you can get mobility management money (80:20) from 5307 or 5311.</a:t>
            </a:r>
          </a:p>
          <a:p>
            <a:pPr marL="239277" indent="-119639">
              <a:buFont typeface="Wingdings" pitchFamily="2" charset="2"/>
              <a:buChar char="§"/>
            </a:pPr>
            <a:r>
              <a:rPr lang="en-US" dirty="0" smtClean="0"/>
              <a:t>5307 – Urbanized Area Formula (50,000 – 200,000)</a:t>
            </a:r>
          </a:p>
          <a:p>
            <a:pPr marL="239277" indent="-119639">
              <a:buFont typeface="Wingdings" pitchFamily="2" charset="2"/>
              <a:buChar char="§"/>
            </a:pPr>
            <a:r>
              <a:rPr lang="en-US" dirty="0" smtClean="0"/>
              <a:t>5311 – Non-Urbanized Area Formula (&lt; 50,000)</a:t>
            </a:r>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02" name="Rectangle 2"/>
          <p:cNvSpPr>
            <a:spLocks noGrp="1" noRot="1" noChangeAspect="1" noChangeArrowheads="1" noTextEdit="1"/>
          </p:cNvSpPr>
          <p:nvPr>
            <p:ph type="sldImg"/>
          </p:nvPr>
        </p:nvSpPr>
        <p:spPr>
          <a:xfrm>
            <a:off x="1257300" y="719138"/>
            <a:ext cx="4802188" cy="3600450"/>
          </a:xfrm>
        </p:spPr>
      </p:sp>
      <p:sp>
        <p:nvSpPr>
          <p:cNvPr id="4915203" name="Rectangle 3"/>
          <p:cNvSpPr>
            <a:spLocks noGrp="1" noChangeArrowheads="1"/>
          </p:cNvSpPr>
          <p:nvPr>
            <p:ph type="body" idx="1"/>
          </p:nvPr>
        </p:nvSpPr>
        <p:spPr bwMode="auto">
          <a:xfrm>
            <a:off x="730255" y="4560895"/>
            <a:ext cx="5995668" cy="4321175"/>
          </a:xfrm>
          <a:prstGeom prst="rect">
            <a:avLst/>
          </a:prstGeom>
          <a:noFill/>
          <a:ln>
            <a:noFill/>
            <a:miter lim="800000"/>
            <a:headEnd/>
            <a:tailEnd/>
          </a:ln>
        </p:spPr>
        <p:txBody>
          <a:bodyPr lIns="94154" tIns="47078" rIns="94154" bIns="47078"/>
          <a:lstStyle/>
          <a:p>
            <a:pPr>
              <a:spcBef>
                <a:spcPts val="0"/>
              </a:spcBef>
            </a:pPr>
            <a:r>
              <a:rPr lang="en-US" dirty="0"/>
              <a:t>The program that has the least number of changes in SAFETEA-LU is the program for the special needs of </a:t>
            </a:r>
            <a:r>
              <a:rPr lang="en-US" dirty="0" smtClean="0"/>
              <a:t>elderly individuals </a:t>
            </a:r>
            <a:r>
              <a:rPr lang="en-US" dirty="0"/>
              <a:t>and </a:t>
            </a:r>
            <a:r>
              <a:rPr lang="en-US" dirty="0" smtClean="0"/>
              <a:t>people </a:t>
            </a:r>
            <a:r>
              <a:rPr lang="en-US" dirty="0"/>
              <a:t>with </a:t>
            </a:r>
            <a:r>
              <a:rPr lang="en-US" dirty="0" smtClean="0"/>
              <a:t>disabilities – commonly </a:t>
            </a:r>
            <a:r>
              <a:rPr lang="en-US" dirty="0"/>
              <a:t>referred to as 5310.</a:t>
            </a:r>
          </a:p>
          <a:p>
            <a:pPr>
              <a:spcBef>
                <a:spcPts val="0"/>
              </a:spcBef>
            </a:pPr>
            <a:endParaRPr lang="en-US" dirty="0"/>
          </a:p>
          <a:p>
            <a:pPr>
              <a:spcBef>
                <a:spcPts val="0"/>
              </a:spcBef>
            </a:pPr>
            <a:r>
              <a:rPr lang="en-US" dirty="0"/>
              <a:t>Up to 10% can be used for administration without any match, which includes technical assistance and planning </a:t>
            </a:r>
            <a:r>
              <a:rPr lang="en-US" dirty="0" smtClean="0"/>
              <a:t>activities.</a:t>
            </a:r>
            <a:endParaRPr lang="en-US" dirty="0"/>
          </a:p>
          <a:p>
            <a:pPr>
              <a:spcBef>
                <a:spcPts val="0"/>
              </a:spcBef>
            </a:pPr>
            <a:endParaRPr lang="en-US" dirty="0"/>
          </a:p>
          <a:p>
            <a:pPr>
              <a:spcBef>
                <a:spcPts val="0"/>
              </a:spcBef>
            </a:pPr>
            <a:r>
              <a:rPr lang="en-US" dirty="0" smtClean="0"/>
              <a:t>This program</a:t>
            </a:r>
            <a:r>
              <a:rPr lang="en-US" baseline="0" dirty="0" smtClean="0"/>
              <a:t> </a:t>
            </a:r>
            <a:r>
              <a:rPr lang="en-US" dirty="0" smtClean="0"/>
              <a:t>primarily supports capital purchases (e.g., vehicles) for non-profit organizations offering transportation for people with disabilities and older adults.  The purchase of services under this program is an eligible capital expense.</a:t>
            </a:r>
          </a:p>
          <a:p>
            <a:pPr>
              <a:spcBef>
                <a:spcPts val="0"/>
              </a:spcBef>
            </a:pPr>
            <a:endParaRPr lang="en-US" dirty="0" smtClean="0"/>
          </a:p>
          <a:p>
            <a:pPr>
              <a:spcBef>
                <a:spcPts val="0"/>
              </a:spcBef>
            </a:pPr>
            <a:r>
              <a:rPr lang="en-US" dirty="0" smtClean="0"/>
              <a:t>The 5310 funding program also conducted is a pilot demonstration with 7 states to use up to 33% of funding to support operational costs.  SAFETEA-LU named Louisiana, North Carolina, South Carolina, Alaska, Minnesota, Oregon, and Wisconsin as recommended to participate.  5310 sub-recipients had to demonstrate that activities funded under the program were derived from a local coordinated planning process.   </a:t>
            </a:r>
          </a:p>
          <a:p>
            <a:pPr>
              <a:spcBef>
                <a:spcPts val="0"/>
              </a:spcBef>
            </a:pPr>
            <a:endParaRPr lang="en-US" dirty="0" smtClean="0"/>
          </a:p>
          <a:p>
            <a:pPr>
              <a:spcBef>
                <a:spcPts val="0"/>
              </a:spcBef>
            </a:pPr>
            <a:r>
              <a:rPr lang="en-US" dirty="0" smtClean="0"/>
              <a:t>**Note: You can use 5310 funds for both capital and service.  You are not restricted to choose one vs.</a:t>
            </a:r>
            <a:r>
              <a:rPr lang="en-US" baseline="0" dirty="0" smtClean="0"/>
              <a:t> the other.</a:t>
            </a:r>
            <a:endParaRPr lang="en-US" dirty="0" smtClean="0"/>
          </a:p>
          <a:p>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6994" name="Rectangle 2"/>
          <p:cNvSpPr>
            <a:spLocks noGrp="1" noRot="1" noChangeAspect="1" noChangeArrowheads="1" noTextEdit="1"/>
          </p:cNvSpPr>
          <p:nvPr>
            <p:ph type="sldImg"/>
          </p:nvPr>
        </p:nvSpPr>
        <p:spPr/>
      </p:sp>
      <p:sp>
        <p:nvSpPr>
          <p:cNvPr id="4436995"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r>
              <a:rPr lang="en-US" smtClean="0"/>
              <a:t>All participants should be prepared to return to their appropriate organization and begin practicing mobility management.</a:t>
            </a:r>
          </a:p>
          <a:p>
            <a:endParaRPr lang="en-US"/>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9298" name="Rectangle 2"/>
          <p:cNvSpPr>
            <a:spLocks noGrp="1" noRot="1" noChangeAspect="1" noChangeArrowheads="1" noTextEdit="1"/>
          </p:cNvSpPr>
          <p:nvPr>
            <p:ph type="sldImg"/>
          </p:nvPr>
        </p:nvSpPr>
        <p:spPr>
          <a:xfrm>
            <a:off x="1257300" y="719138"/>
            <a:ext cx="4802188" cy="3600450"/>
          </a:xfrm>
        </p:spPr>
      </p:sp>
      <p:sp>
        <p:nvSpPr>
          <p:cNvPr id="4919299" name="Rectangle 3"/>
          <p:cNvSpPr>
            <a:spLocks noGrp="1" noChangeArrowheads="1"/>
          </p:cNvSpPr>
          <p:nvPr>
            <p:ph type="body" idx="1"/>
          </p:nvPr>
        </p:nvSpPr>
        <p:spPr bwMode="auto">
          <a:xfrm>
            <a:off x="730254" y="4560890"/>
            <a:ext cx="5854699" cy="4518934"/>
          </a:xfrm>
          <a:prstGeom prst="rect">
            <a:avLst/>
          </a:prstGeom>
          <a:noFill/>
          <a:ln>
            <a:noFill/>
            <a:miter lim="800000"/>
            <a:headEnd/>
            <a:tailEnd/>
          </a:ln>
        </p:spPr>
        <p:txBody>
          <a:bodyPr lIns="94166" tIns="47083" rIns="94166" bIns="47083">
            <a:normAutofit/>
          </a:bodyPr>
          <a:lstStyle/>
          <a:p>
            <a:r>
              <a:rPr lang="en-US" dirty="0" smtClean="0"/>
              <a:t>Job </a:t>
            </a:r>
            <a:r>
              <a:rPr lang="en-US" dirty="0"/>
              <a:t>Access Reverse Commute </a:t>
            </a:r>
            <a:r>
              <a:rPr lang="en-US" dirty="0" smtClean="0"/>
              <a:t>(JARC) program – targeted </a:t>
            </a:r>
            <a:r>
              <a:rPr lang="en-US" dirty="0"/>
              <a:t>to enhance access to employment and employment related activities for people with lower incomes.  The program also supports REVERSE </a:t>
            </a:r>
            <a:r>
              <a:rPr lang="en-US" dirty="0" smtClean="0"/>
              <a:t>commute, for example, </a:t>
            </a:r>
            <a:r>
              <a:rPr lang="en-US" dirty="0"/>
              <a:t>from the city out to the suburbs or other outlying </a:t>
            </a:r>
            <a:r>
              <a:rPr lang="en-US" dirty="0" smtClean="0"/>
              <a:t>areas.  Historically-this </a:t>
            </a:r>
            <a:r>
              <a:rPr lang="en-US" dirty="0"/>
              <a:t>program has been a national discretionary program. </a:t>
            </a:r>
            <a:r>
              <a:rPr lang="en-US" dirty="0" smtClean="0"/>
              <a:t>SAFETEA-LU changed </a:t>
            </a:r>
            <a:r>
              <a:rPr lang="en-US" dirty="0"/>
              <a:t>the </a:t>
            </a:r>
            <a:r>
              <a:rPr lang="en-US" dirty="0" smtClean="0"/>
              <a:t>program from national discretionary </a:t>
            </a:r>
            <a:r>
              <a:rPr lang="en-US" dirty="0"/>
              <a:t>to a formula </a:t>
            </a:r>
            <a:r>
              <a:rPr lang="en-US" dirty="0" smtClean="0"/>
              <a:t>program.  Funding from FY05 – FY09 = $727M.</a:t>
            </a:r>
          </a:p>
          <a:p>
            <a:endParaRPr lang="en-US" dirty="0" smtClean="0"/>
          </a:p>
          <a:p>
            <a:r>
              <a:rPr lang="en-US" dirty="0" smtClean="0"/>
              <a:t>In the JARC program, apportionments will be made directly to urbanized areas over 200,000 in population based census data on 150% of the population below poverty.  The apportionment for communities below 200,000 will go to the state for administration.  10% of the funds, which can include technical assistance and planning, can be used without a match requirement administration.</a:t>
            </a:r>
          </a:p>
          <a:p>
            <a:endParaRPr lang="en-US" dirty="0" smtClean="0"/>
          </a:p>
          <a:p>
            <a:pPr>
              <a:lnSpc>
                <a:spcPct val="110000"/>
              </a:lnSpc>
              <a:spcBef>
                <a:spcPts val="0"/>
              </a:spcBef>
            </a:pPr>
            <a:r>
              <a:rPr lang="en-US" dirty="0" smtClean="0"/>
              <a:t>JARC program funds can be used for both operating and capital support.   They can also be used to support capital/planning activities at an 80:20 match.  Operating match is 50:50.  10% is for administration. </a:t>
            </a:r>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9298" name="Rectangle 2"/>
          <p:cNvSpPr>
            <a:spLocks noGrp="1" noRot="1" noChangeAspect="1" noChangeArrowheads="1" noTextEdit="1"/>
          </p:cNvSpPr>
          <p:nvPr>
            <p:ph type="sldImg"/>
          </p:nvPr>
        </p:nvSpPr>
        <p:spPr>
          <a:xfrm>
            <a:off x="1257300" y="719138"/>
            <a:ext cx="4802188" cy="3600450"/>
          </a:xfrm>
        </p:spPr>
      </p:sp>
      <p:sp>
        <p:nvSpPr>
          <p:cNvPr id="4919299" name="Rectangle 3"/>
          <p:cNvSpPr>
            <a:spLocks noGrp="1" noChangeArrowheads="1"/>
          </p:cNvSpPr>
          <p:nvPr>
            <p:ph type="body" idx="1"/>
          </p:nvPr>
        </p:nvSpPr>
        <p:spPr bwMode="auto">
          <a:xfrm>
            <a:off x="730254" y="4560890"/>
            <a:ext cx="6160603" cy="4518934"/>
          </a:xfrm>
          <a:prstGeom prst="rect">
            <a:avLst/>
          </a:prstGeom>
          <a:noFill/>
          <a:ln>
            <a:noFill/>
            <a:miter lim="800000"/>
            <a:headEnd/>
            <a:tailEnd/>
          </a:ln>
        </p:spPr>
        <p:txBody>
          <a:bodyPr lIns="94166" tIns="47083" rIns="94166" bIns="47083">
            <a:normAutofit/>
          </a:bodyPr>
          <a:lstStyle/>
          <a:p>
            <a:pPr>
              <a:spcBef>
                <a:spcPts val="0"/>
              </a:spcBef>
            </a:pPr>
            <a:r>
              <a:rPr lang="en-US" u="sng" dirty="0" smtClean="0"/>
              <a:t>ITS is eligible as a capital expense.</a:t>
            </a:r>
          </a:p>
          <a:p>
            <a:pPr marL="239277" indent="-119639">
              <a:spcBef>
                <a:spcPts val="0"/>
              </a:spcBef>
              <a:buFont typeface="Wingdings" pitchFamily="2" charset="2"/>
              <a:buChar char="§"/>
            </a:pPr>
            <a:r>
              <a:rPr lang="en-US" u="none" dirty="0" smtClean="0"/>
              <a:t>Acquiring geographic information system (GIS) tools</a:t>
            </a:r>
          </a:p>
          <a:p>
            <a:pPr marL="239277" indent="-119639">
              <a:spcBef>
                <a:spcPts val="0"/>
              </a:spcBef>
              <a:buFont typeface="Wingdings" pitchFamily="2" charset="2"/>
              <a:buChar char="§"/>
            </a:pPr>
            <a:r>
              <a:rPr lang="en-US" u="none" dirty="0" smtClean="0"/>
              <a:t>Implementing intelligent transportation systems (ITS), including customer trip information technology </a:t>
            </a:r>
          </a:p>
          <a:p>
            <a:pPr marL="239277" indent="-119639">
              <a:spcBef>
                <a:spcPts val="0"/>
              </a:spcBef>
              <a:buFont typeface="Wingdings" pitchFamily="2" charset="2"/>
              <a:buChar char="§"/>
            </a:pPr>
            <a:r>
              <a:rPr lang="en-US" u="none" dirty="0" smtClean="0"/>
              <a:t>Integrating automated regional public transit and human service transportation information, scheduling and dispatch functions </a:t>
            </a:r>
          </a:p>
          <a:p>
            <a:pPr marL="239277" indent="-119639">
              <a:spcBef>
                <a:spcPts val="0"/>
              </a:spcBef>
              <a:buFont typeface="Wingdings" pitchFamily="2" charset="2"/>
              <a:buChar char="§"/>
            </a:pPr>
            <a:r>
              <a:rPr lang="en-US" u="none" dirty="0" smtClean="0"/>
              <a:t>Deploying vehicle position-monitoring systems</a:t>
            </a:r>
          </a:p>
          <a:p>
            <a:pPr marL="239277" indent="-119639">
              <a:spcBef>
                <a:spcPts val="0"/>
              </a:spcBef>
              <a:buFont typeface="Wingdings" pitchFamily="2" charset="2"/>
              <a:buChar char="§"/>
            </a:pPr>
            <a:endParaRPr lang="en-US" u="none" dirty="0" smtClean="0"/>
          </a:p>
          <a:p>
            <a:r>
              <a:rPr lang="en-US" u="sng" dirty="0" smtClean="0"/>
              <a:t>Supporting the administration and expenses related to voucher programs.</a:t>
            </a:r>
          </a:p>
          <a:p>
            <a:pPr marL="239277" lvl="1" indent="-119639">
              <a:buFont typeface="Wingdings" pitchFamily="2" charset="2"/>
              <a:buChar char="§"/>
            </a:pPr>
            <a:r>
              <a:rPr lang="en-US" dirty="0" smtClean="0"/>
              <a:t>Mileage reimbursement as part of a volunteer driver program</a:t>
            </a:r>
          </a:p>
          <a:p>
            <a:pPr marL="239277" lvl="1" indent="-119639">
              <a:buFont typeface="Wingdings" pitchFamily="2" charset="2"/>
              <a:buChar char="§"/>
            </a:pPr>
            <a:r>
              <a:rPr lang="en-US" dirty="0" smtClean="0"/>
              <a:t>A taxi trip</a:t>
            </a:r>
          </a:p>
          <a:p>
            <a:pPr marL="239277" lvl="1" indent="-119639">
              <a:buFont typeface="Wingdings" pitchFamily="2" charset="2"/>
              <a:buChar char="§"/>
            </a:pPr>
            <a:r>
              <a:rPr lang="en-US" dirty="0" smtClean="0"/>
              <a:t>Trips provided by a human service agency</a:t>
            </a:r>
          </a:p>
          <a:p>
            <a:pPr marL="0" lvl="1"/>
            <a:endParaRPr lang="en-US" dirty="0" smtClean="0"/>
          </a:p>
          <a:p>
            <a:pPr marL="0" lvl="1"/>
            <a:r>
              <a:rPr lang="en-US" dirty="0" smtClean="0"/>
              <a:t>**Note: Under the JARC program, vouchers are ONLY for subsidizing ENHANCED SERVICES, so not to support individuals on existing transit services (e.g., bus passes are NOT eligible).</a:t>
            </a:r>
          </a:p>
          <a:p>
            <a:pPr marL="239277" lvl="1" indent="-119639">
              <a:buFont typeface="Wingdings" pitchFamily="2" charset="2"/>
              <a:buChar char="§"/>
            </a:pPr>
            <a:endParaRPr lang="en-US" dirty="0" smtClean="0"/>
          </a:p>
          <a:p>
            <a:r>
              <a:rPr lang="en-US" u="sng" dirty="0" smtClean="0"/>
              <a:t>JARC funds can be used to promote transit passes</a:t>
            </a:r>
            <a:r>
              <a:rPr lang="en-US" dirty="0" smtClean="0"/>
              <a:t>.  There are approximately 37 programs that are potential resources for reimbursing the fare.  Grantees should also be encouraged to explore options with local business. Promotion, through marketing efforts, of the:</a:t>
            </a:r>
          </a:p>
          <a:p>
            <a:pPr marL="239277" lvl="1" indent="-119639" defTabSz="957105">
              <a:buFont typeface="Wingdings" pitchFamily="2" charset="2"/>
              <a:buChar char="§"/>
            </a:pPr>
            <a:r>
              <a:rPr lang="en-US" dirty="0" smtClean="0"/>
              <a:t>Use of transit by workers with non-traditional work schedules</a:t>
            </a:r>
          </a:p>
          <a:p>
            <a:pPr marL="239277" lvl="1" indent="-119639" defTabSz="957105">
              <a:buFont typeface="Wingdings" pitchFamily="2" charset="2"/>
              <a:buChar char="§"/>
            </a:pPr>
            <a:r>
              <a:rPr lang="en-US" dirty="0" smtClean="0"/>
              <a:t>Use of transit voucher programs</a:t>
            </a:r>
          </a:p>
          <a:p>
            <a:pPr marL="239277" lvl="1" indent="-119639" defTabSz="957105">
              <a:buFont typeface="Wingdings" pitchFamily="2" charset="2"/>
              <a:buChar char="§"/>
            </a:pPr>
            <a:r>
              <a:rPr lang="en-US" dirty="0" smtClean="0"/>
              <a:t>Development of employer-provided transportation</a:t>
            </a:r>
          </a:p>
          <a:p>
            <a:endParaRPr lang="en-US" dirty="0" smtClean="0"/>
          </a:p>
          <a:p>
            <a:endParaRPr lang="en-US" dirty="0" smtClean="0"/>
          </a:p>
          <a:p>
            <a:endParaRPr lang="en-US" dirty="0" smtClean="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42" name="Rectangle 2"/>
          <p:cNvSpPr>
            <a:spLocks noGrp="1" noRot="1" noChangeAspect="1" noChangeArrowheads="1" noTextEdit="1"/>
          </p:cNvSpPr>
          <p:nvPr>
            <p:ph type="sldImg"/>
          </p:nvPr>
        </p:nvSpPr>
        <p:spPr>
          <a:xfrm>
            <a:off x="1257300" y="719138"/>
            <a:ext cx="4802188" cy="3600450"/>
          </a:xfrm>
        </p:spPr>
      </p:sp>
      <p:sp>
        <p:nvSpPr>
          <p:cNvPr id="4925443" name="Rectangle 3"/>
          <p:cNvSpPr>
            <a:spLocks noGrp="1" noChangeArrowheads="1"/>
          </p:cNvSpPr>
          <p:nvPr>
            <p:ph type="body" idx="1"/>
          </p:nvPr>
        </p:nvSpPr>
        <p:spPr bwMode="auto">
          <a:xfrm>
            <a:off x="730254" y="4560895"/>
            <a:ext cx="5854699" cy="4321175"/>
          </a:xfrm>
          <a:prstGeom prst="rect">
            <a:avLst/>
          </a:prstGeom>
          <a:noFill/>
          <a:ln>
            <a:noFill/>
            <a:miter lim="800000"/>
            <a:headEnd/>
            <a:tailEnd/>
          </a:ln>
        </p:spPr>
        <p:txBody>
          <a:bodyPr lIns="94154" tIns="47078" rIns="94154" bIns="47078"/>
          <a:lstStyle/>
          <a:p>
            <a:pPr>
              <a:lnSpc>
                <a:spcPct val="110000"/>
              </a:lnSpc>
              <a:spcBef>
                <a:spcPts val="0"/>
              </a:spcBef>
            </a:pPr>
            <a:r>
              <a:rPr lang="en-US" dirty="0" smtClean="0"/>
              <a:t>Eligible purchases:</a:t>
            </a:r>
          </a:p>
          <a:p>
            <a:pPr marL="119639" indent="-119639" defTabSz="957105">
              <a:lnSpc>
                <a:spcPct val="110000"/>
              </a:lnSpc>
              <a:spcBef>
                <a:spcPts val="0"/>
              </a:spcBef>
              <a:buFont typeface="Wingdings" pitchFamily="2" charset="2"/>
              <a:buChar char="§"/>
            </a:pPr>
            <a:r>
              <a:rPr lang="en-US" dirty="0" smtClean="0"/>
              <a:t>Late-night and weekend service</a:t>
            </a:r>
          </a:p>
          <a:p>
            <a:pPr marL="119639" indent="-119639" defTabSz="957105">
              <a:lnSpc>
                <a:spcPct val="110000"/>
              </a:lnSpc>
              <a:spcBef>
                <a:spcPts val="0"/>
              </a:spcBef>
              <a:buFont typeface="Wingdings" pitchFamily="2" charset="2"/>
              <a:buChar char="§"/>
            </a:pPr>
            <a:r>
              <a:rPr lang="en-US" dirty="0" smtClean="0"/>
              <a:t>Guaranteed ride home service</a:t>
            </a:r>
          </a:p>
          <a:p>
            <a:pPr marL="119639" indent="-119639" defTabSz="957105">
              <a:lnSpc>
                <a:spcPct val="110000"/>
              </a:lnSpc>
              <a:spcBef>
                <a:spcPts val="0"/>
              </a:spcBef>
              <a:buFont typeface="Wingdings" pitchFamily="2" charset="2"/>
              <a:buChar char="§"/>
            </a:pPr>
            <a:r>
              <a:rPr lang="en-US" dirty="0" smtClean="0"/>
              <a:t>Shuttle service</a:t>
            </a:r>
          </a:p>
          <a:p>
            <a:pPr marL="119639" indent="-119639" defTabSz="957105">
              <a:lnSpc>
                <a:spcPct val="110000"/>
              </a:lnSpc>
              <a:spcBef>
                <a:spcPts val="0"/>
              </a:spcBef>
              <a:buFont typeface="Wingdings" pitchFamily="2" charset="2"/>
              <a:buChar char="§"/>
            </a:pPr>
            <a:r>
              <a:rPr lang="en-US" dirty="0" smtClean="0"/>
              <a:t>Expanding fixed-route public transit routes</a:t>
            </a:r>
          </a:p>
          <a:p>
            <a:pPr marL="119639" indent="-119639" defTabSz="957105">
              <a:lnSpc>
                <a:spcPct val="110000"/>
              </a:lnSpc>
              <a:spcBef>
                <a:spcPts val="0"/>
              </a:spcBef>
              <a:buFont typeface="Wingdings" pitchFamily="2" charset="2"/>
              <a:buChar char="§"/>
            </a:pPr>
            <a:r>
              <a:rPr lang="en-US" dirty="0" smtClean="0"/>
              <a:t>Continuation Projects</a:t>
            </a:r>
          </a:p>
          <a:p>
            <a:pPr marL="119639" indent="-119639" defTabSz="957105">
              <a:lnSpc>
                <a:spcPct val="110000"/>
              </a:lnSpc>
              <a:spcBef>
                <a:spcPts val="0"/>
              </a:spcBef>
              <a:buFont typeface="Wingdings" pitchFamily="2" charset="2"/>
              <a:buChar char="§"/>
            </a:pPr>
            <a:r>
              <a:rPr lang="en-US" dirty="0" smtClean="0"/>
              <a:t>Demand-responsive van service</a:t>
            </a:r>
          </a:p>
          <a:p>
            <a:pPr marL="119639" indent="-119639" defTabSz="957105">
              <a:lnSpc>
                <a:spcPct val="110000"/>
              </a:lnSpc>
              <a:spcBef>
                <a:spcPts val="0"/>
              </a:spcBef>
              <a:buFont typeface="Wingdings" pitchFamily="2" charset="2"/>
              <a:buChar char="§"/>
            </a:pPr>
            <a:r>
              <a:rPr lang="en-US" dirty="0" smtClean="0"/>
              <a:t>Ridesharing and carpooling activities</a:t>
            </a:r>
          </a:p>
          <a:p>
            <a:pPr marL="119639" indent="-119639" defTabSz="957105">
              <a:lnSpc>
                <a:spcPct val="110000"/>
              </a:lnSpc>
              <a:spcBef>
                <a:spcPts val="0"/>
              </a:spcBef>
              <a:buFont typeface="Wingdings" pitchFamily="2" charset="2"/>
              <a:buChar char="§"/>
            </a:pPr>
            <a:r>
              <a:rPr lang="en-US" dirty="0" smtClean="0"/>
              <a:t>Transit related aspects of bicycling</a:t>
            </a:r>
          </a:p>
          <a:p>
            <a:pPr marL="119639" indent="-119639" defTabSz="957105">
              <a:lnSpc>
                <a:spcPct val="110000"/>
              </a:lnSpc>
              <a:spcBef>
                <a:spcPts val="0"/>
              </a:spcBef>
              <a:buFont typeface="Wingdings" pitchFamily="2" charset="2"/>
              <a:buChar char="§"/>
            </a:pPr>
            <a:r>
              <a:rPr lang="en-US" dirty="0" smtClean="0"/>
              <a:t>Local car loan programs that assist individuals in purchasing and maintaining vehicles for shared rides</a:t>
            </a:r>
          </a:p>
          <a:p>
            <a:pPr>
              <a:lnSpc>
                <a:spcPct val="110000"/>
              </a:lnSpc>
              <a:spcBef>
                <a:spcPts val="0"/>
              </a:spcBef>
            </a:pPr>
            <a:endParaRPr lang="en-US" dirty="0" smtClean="0"/>
          </a:p>
          <a:p>
            <a:pPr>
              <a:lnSpc>
                <a:spcPct val="110000"/>
              </a:lnSpc>
              <a:spcBef>
                <a:spcPts val="0"/>
              </a:spcBef>
            </a:pPr>
            <a:r>
              <a:rPr lang="en-US" dirty="0" smtClean="0"/>
              <a:t>Transit related aspects of bicycling means racks on buses, etc., but NOT the actual bike.  Local car loan programs must be for RIDE SHARING, not for CAR SHARING (e.g., zip cars).  SAFETEA-LU has widened the definition for JARC activities from “new and expanded” to “maintenance of transportation services.”  JARC funds can be used to support previously funded JARC projects that meet the intent of the program, however, they also must be part of a local coordination plan and be selected through a competitive process. </a:t>
            </a:r>
          </a:p>
          <a:p>
            <a:pPr>
              <a:spcBef>
                <a:spcPts val="0"/>
              </a:spcBef>
            </a:pPr>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1586" name="Rectangle 2"/>
          <p:cNvSpPr>
            <a:spLocks noGrp="1" noRot="1" noChangeAspect="1" noChangeArrowheads="1" noTextEdit="1"/>
          </p:cNvSpPr>
          <p:nvPr>
            <p:ph type="sldImg"/>
          </p:nvPr>
        </p:nvSpPr>
        <p:spPr>
          <a:xfrm>
            <a:off x="1257300" y="719138"/>
            <a:ext cx="4802188" cy="3600450"/>
          </a:xfrm>
        </p:spPr>
      </p:sp>
      <p:sp>
        <p:nvSpPr>
          <p:cNvPr id="4931587" name="Rectangle 3"/>
          <p:cNvSpPr>
            <a:spLocks noGrp="1" noChangeArrowheads="1"/>
          </p:cNvSpPr>
          <p:nvPr>
            <p:ph type="body" idx="1"/>
          </p:nvPr>
        </p:nvSpPr>
        <p:spPr bwMode="auto">
          <a:xfrm>
            <a:off x="494015" y="4438251"/>
            <a:ext cx="6574180" cy="4489422"/>
          </a:xfrm>
          <a:prstGeom prst="rect">
            <a:avLst/>
          </a:prstGeom>
          <a:noFill/>
          <a:ln>
            <a:noFill/>
            <a:miter lim="800000"/>
            <a:headEnd/>
            <a:tailEnd/>
          </a:ln>
        </p:spPr>
        <p:txBody>
          <a:bodyPr lIns="94154" tIns="47078" rIns="94154" bIns="47078">
            <a:noAutofit/>
          </a:bodyPr>
          <a:lstStyle/>
          <a:p>
            <a:pPr>
              <a:spcBef>
                <a:spcPts val="0"/>
              </a:spcBef>
            </a:pPr>
            <a:r>
              <a:rPr lang="en-US" dirty="0"/>
              <a:t>The New Freedom Program is a </a:t>
            </a:r>
            <a:r>
              <a:rPr lang="en-US" dirty="0" smtClean="0"/>
              <a:t>new program.  This </a:t>
            </a:r>
            <a:r>
              <a:rPr lang="en-US" dirty="0"/>
              <a:t>program provides funding to support “new” public transportation services and “new” alternatives to public transportation </a:t>
            </a:r>
            <a:r>
              <a:rPr lang="en-US" dirty="0" smtClean="0"/>
              <a:t>– beyond </a:t>
            </a:r>
            <a:r>
              <a:rPr lang="en-US" dirty="0"/>
              <a:t>the ADA. </a:t>
            </a:r>
          </a:p>
          <a:p>
            <a:pPr>
              <a:spcBef>
                <a:spcPts val="0"/>
              </a:spcBef>
            </a:pPr>
            <a:endParaRPr lang="en-US" dirty="0"/>
          </a:p>
          <a:p>
            <a:pPr>
              <a:spcBef>
                <a:spcPts val="0"/>
              </a:spcBef>
            </a:pPr>
            <a:r>
              <a:rPr lang="en-US" dirty="0" smtClean="0"/>
              <a:t>**Note: The discussion regarding the </a:t>
            </a:r>
            <a:r>
              <a:rPr lang="en-US" dirty="0"/>
              <a:t>components of new public transportation services and alternatives beyond the ADA </a:t>
            </a:r>
            <a:r>
              <a:rPr lang="en-US" dirty="0" smtClean="0"/>
              <a:t>will be addressed separately</a:t>
            </a:r>
            <a:r>
              <a:rPr lang="en-US" dirty="0"/>
              <a:t>. </a:t>
            </a:r>
            <a:endParaRPr lang="en-US" dirty="0" smtClean="0"/>
          </a:p>
          <a:p>
            <a:pPr>
              <a:spcBef>
                <a:spcPts val="0"/>
              </a:spcBef>
            </a:pPr>
            <a:endParaRPr lang="en-US" dirty="0" smtClean="0"/>
          </a:p>
          <a:p>
            <a:pPr>
              <a:spcBef>
                <a:spcPts val="0"/>
              </a:spcBef>
            </a:pPr>
            <a:r>
              <a:rPr lang="en-US" dirty="0" smtClean="0"/>
              <a:t>New formula program</a:t>
            </a:r>
          </a:p>
          <a:p>
            <a:pPr marL="239277" indent="-119639">
              <a:spcBef>
                <a:spcPts val="0"/>
              </a:spcBef>
              <a:buFont typeface="Wingdings" pitchFamily="2" charset="2"/>
              <a:buChar char="§"/>
            </a:pPr>
            <a:r>
              <a:rPr lang="en-US" dirty="0" smtClean="0"/>
              <a:t>Enhances transportation for people with disabilities</a:t>
            </a:r>
          </a:p>
          <a:p>
            <a:pPr marL="239277" indent="-119639">
              <a:spcBef>
                <a:spcPts val="0"/>
              </a:spcBef>
              <a:buFont typeface="Wingdings" pitchFamily="2" charset="2"/>
              <a:buChar char="§"/>
            </a:pPr>
            <a:r>
              <a:rPr lang="en-US" dirty="0" smtClean="0"/>
              <a:t>New public transportation beyond the ADA</a:t>
            </a:r>
          </a:p>
          <a:p>
            <a:pPr marL="239277" indent="-119639">
              <a:spcBef>
                <a:spcPts val="0"/>
              </a:spcBef>
              <a:buFont typeface="Wingdings" pitchFamily="2" charset="2"/>
              <a:buChar char="§"/>
            </a:pPr>
            <a:r>
              <a:rPr lang="en-US" dirty="0" smtClean="0"/>
              <a:t>New alternatives to public transportation beyond the ADA</a:t>
            </a:r>
          </a:p>
          <a:p>
            <a:pPr marL="239277" indent="-119639">
              <a:spcBef>
                <a:spcPts val="0"/>
              </a:spcBef>
              <a:buFont typeface="Wingdings" pitchFamily="2" charset="2"/>
              <a:buChar char="§"/>
            </a:pPr>
            <a:r>
              <a:rPr lang="en-US" dirty="0" smtClean="0"/>
              <a:t>Funding from FY06 – FY09 = $339M</a:t>
            </a:r>
          </a:p>
          <a:p>
            <a:pPr marL="239277" indent="-119639">
              <a:spcBef>
                <a:spcPts val="0"/>
              </a:spcBef>
              <a:buFont typeface="Wingdings" pitchFamily="2" charset="2"/>
              <a:buChar char="§"/>
            </a:pPr>
            <a:r>
              <a:rPr lang="en-US" dirty="0" smtClean="0"/>
              <a:t>Formula based on population of PWD – identified by US census</a:t>
            </a:r>
          </a:p>
          <a:p>
            <a:pPr marL="239277" indent="-119639">
              <a:spcBef>
                <a:spcPts val="0"/>
              </a:spcBef>
              <a:buFont typeface="Wingdings" pitchFamily="2" charset="2"/>
              <a:buChar char="§"/>
            </a:pPr>
            <a:r>
              <a:rPr lang="en-US" dirty="0" smtClean="0"/>
              <a:t>State administered for &lt;200,000</a:t>
            </a:r>
          </a:p>
          <a:p>
            <a:pPr marL="239277" indent="-119639">
              <a:spcBef>
                <a:spcPts val="0"/>
              </a:spcBef>
              <a:buFont typeface="Wingdings" pitchFamily="2" charset="2"/>
              <a:buChar char="§"/>
            </a:pPr>
            <a:r>
              <a:rPr lang="en-US" dirty="0" smtClean="0"/>
              <a:t>Direct apportionment to UZA &gt;200,000</a:t>
            </a:r>
          </a:p>
          <a:p>
            <a:pPr marL="239277" indent="-119639">
              <a:spcBef>
                <a:spcPts val="0"/>
              </a:spcBef>
              <a:buFont typeface="Wingdings" pitchFamily="2" charset="2"/>
              <a:buChar char="§"/>
            </a:pPr>
            <a:r>
              <a:rPr lang="en-US" dirty="0" smtClean="0"/>
              <a:t>Operating match is 50:50</a:t>
            </a:r>
          </a:p>
          <a:p>
            <a:pPr marL="239277" indent="-119639">
              <a:spcBef>
                <a:spcPts val="0"/>
              </a:spcBef>
              <a:buFont typeface="Wingdings" pitchFamily="2" charset="2"/>
              <a:buChar char="§"/>
            </a:pPr>
            <a:r>
              <a:rPr lang="en-US" dirty="0" smtClean="0"/>
              <a:t>Capital match is 80:20</a:t>
            </a:r>
          </a:p>
          <a:p>
            <a:pPr marL="239277" indent="-119639">
              <a:spcBef>
                <a:spcPts val="0"/>
              </a:spcBef>
              <a:buFont typeface="Wingdings" pitchFamily="2" charset="2"/>
              <a:buChar char="§"/>
            </a:pPr>
            <a:r>
              <a:rPr lang="en-US" dirty="0" smtClean="0"/>
              <a:t>10% for administration</a:t>
            </a:r>
          </a:p>
          <a:p>
            <a:pPr>
              <a:spcBef>
                <a:spcPts val="0"/>
              </a:spcBef>
            </a:pPr>
            <a:endParaRPr lang="en-US" dirty="0" smtClean="0"/>
          </a:p>
          <a:p>
            <a:pPr>
              <a:spcBef>
                <a:spcPts val="0"/>
              </a:spcBef>
            </a:pPr>
            <a:r>
              <a:rPr lang="en-US" dirty="0" smtClean="0"/>
              <a:t>The apportionment for New Freedom is based on the census data regarding the numbers of people with disabilities over the age of 5 in an area.  Similar to the JARC program, large urbanized areas (over 200,000) will receive a direct apportionment.  The state will manage the program for other size communities.  New Freedom can be used for both operating (50:50) and capital expenses (80:20).  Up to 10% of the funds can be used for administration, planning, and technical assistance.  These administrative funds can be funded at 100% using New Freedom funds.</a:t>
            </a:r>
          </a:p>
          <a:p>
            <a:pPr>
              <a:spcBef>
                <a:spcPts val="0"/>
              </a:spcBef>
            </a:pPr>
            <a:endParaRPr lang="en-US" dirty="0" smtClean="0"/>
          </a:p>
          <a:p>
            <a:pPr marL="0" lvl="1"/>
            <a:r>
              <a:rPr lang="en-US" dirty="0" smtClean="0"/>
              <a:t>Funds are available to service not operational on August 10, 2005 </a:t>
            </a:r>
            <a:r>
              <a:rPr lang="en-US" u="sng" dirty="0" smtClean="0"/>
              <a:t>OR</a:t>
            </a:r>
            <a:r>
              <a:rPr lang="en-US" dirty="0" smtClean="0"/>
              <a:t> any service that did not have an identified funding source as of August 10, 2005…as evidenced by inclusion in the Transportation Improvement Plan (TIP) or the State Transportation Improvement Plan (STIP).  In other words, if not for the New Freedom program, these projects would not have consideration for funding and proposed service enhancements would not be available for individuals with disabilities.  </a:t>
            </a:r>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7730" name="Rectangle 2"/>
          <p:cNvSpPr>
            <a:spLocks noGrp="1" noRot="1" noChangeAspect="1" noChangeArrowheads="1" noTextEdit="1"/>
          </p:cNvSpPr>
          <p:nvPr>
            <p:ph type="sldImg"/>
          </p:nvPr>
        </p:nvSpPr>
        <p:spPr>
          <a:xfrm>
            <a:off x="1257300" y="719138"/>
            <a:ext cx="4802188" cy="3600450"/>
          </a:xfrm>
        </p:spPr>
      </p:sp>
      <p:sp>
        <p:nvSpPr>
          <p:cNvPr id="4937731" name="Rectangle 3"/>
          <p:cNvSpPr>
            <a:spLocks noGrp="1" noChangeArrowheads="1"/>
          </p:cNvSpPr>
          <p:nvPr>
            <p:ph type="body" idx="1"/>
          </p:nvPr>
        </p:nvSpPr>
        <p:spPr bwMode="auto">
          <a:xfrm>
            <a:off x="469619" y="4560890"/>
            <a:ext cx="6664960" cy="4577959"/>
          </a:xfrm>
          <a:prstGeom prst="rect">
            <a:avLst/>
          </a:prstGeom>
          <a:noFill/>
          <a:ln>
            <a:noFill/>
            <a:miter lim="800000"/>
            <a:headEnd/>
            <a:tailEnd/>
          </a:ln>
        </p:spPr>
        <p:txBody>
          <a:bodyPr lIns="94154" tIns="47078" rIns="94154" bIns="47078">
            <a:noAutofit/>
          </a:bodyPr>
          <a:lstStyle/>
          <a:p>
            <a:pPr>
              <a:spcBef>
                <a:spcPts val="0"/>
              </a:spcBef>
            </a:pPr>
            <a:r>
              <a:rPr lang="en-US" u="sng" dirty="0" smtClean="0"/>
              <a:t>“NEW” and “BEYOND” the ADA</a:t>
            </a:r>
            <a:r>
              <a:rPr lang="en-US" dirty="0" smtClean="0"/>
              <a:t> –  New “feeder” service = transit service that provides access to: commuter rail, commuter bus, intercity rail, intercity bus stations, and access to transit services where complementary paratransit is not required under the ADA.  So, what’s new?  New might be new routes or services can include OTHER populations, but MUST be intended to meet the needs of people with disabilities.  Remember, ALL NEW SERVICE must comply with the ADA.</a:t>
            </a:r>
          </a:p>
          <a:p>
            <a:pPr marL="119639" indent="-119639">
              <a:spcBef>
                <a:spcPts val="0"/>
              </a:spcBef>
            </a:pPr>
            <a:endParaRPr lang="en-US" dirty="0" smtClean="0"/>
          </a:p>
          <a:p>
            <a:pPr>
              <a:spcBef>
                <a:spcPts val="0"/>
              </a:spcBef>
            </a:pPr>
            <a:r>
              <a:rPr lang="en-US" u="sng" dirty="0" smtClean="0"/>
              <a:t>Acquisition of vehicles and equipment </a:t>
            </a:r>
          </a:p>
          <a:p>
            <a:pPr marL="119639" indent="-119639">
              <a:spcBef>
                <a:spcPts val="0"/>
              </a:spcBef>
              <a:buFont typeface="Wingdings" pitchFamily="2" charset="2"/>
              <a:buChar char="§"/>
            </a:pPr>
            <a:r>
              <a:rPr lang="en-US" dirty="0" smtClean="0"/>
              <a:t>Acquisition of lifts with a larger capacity, as well as modifications to lifts with a 600 lb design load</a:t>
            </a:r>
          </a:p>
          <a:p>
            <a:pPr marL="119639" indent="-119639">
              <a:spcBef>
                <a:spcPts val="0"/>
              </a:spcBef>
              <a:buFont typeface="Wingdings" pitchFamily="2" charset="2"/>
              <a:buChar char="§"/>
            </a:pPr>
            <a:r>
              <a:rPr lang="en-US" dirty="0" smtClean="0"/>
              <a:t>Acquisition of heavier-duty vehicles for paratransit and/or demand-response service</a:t>
            </a:r>
          </a:p>
          <a:p>
            <a:pPr marL="119639" indent="-119639">
              <a:spcBef>
                <a:spcPts val="0"/>
              </a:spcBef>
              <a:buFont typeface="Wingdings" pitchFamily="2" charset="2"/>
              <a:buChar char="§"/>
            </a:pPr>
            <a:r>
              <a:rPr lang="en-US" dirty="0" smtClean="0"/>
              <a:t>Labor costs of aides to help drivers assist passengers with over-sized wheelchairs</a:t>
            </a:r>
          </a:p>
          <a:p>
            <a:pPr marL="119639" indent="-119639">
              <a:spcBef>
                <a:spcPts val="0"/>
              </a:spcBef>
              <a:buFont typeface="Wingdings" pitchFamily="2" charset="2"/>
              <a:buChar char="§"/>
            </a:pPr>
            <a:r>
              <a:rPr lang="en-US" dirty="0" smtClean="0"/>
              <a:t>Installation of additional securement locations in public buses beyond what is required by the ADA</a:t>
            </a:r>
          </a:p>
          <a:p>
            <a:pPr>
              <a:spcBef>
                <a:spcPts val="0"/>
              </a:spcBef>
            </a:pPr>
            <a:endParaRPr lang="en-US" dirty="0" smtClean="0"/>
          </a:p>
          <a:p>
            <a:r>
              <a:rPr lang="en-US" dirty="0" smtClean="0"/>
              <a:t>Some other considerations might be around securement or capacity for weight requirements.  For example, ADA indicates that vehicles must be equipped with lifts that have the capacity to transfer 600 lbs of weight.  However, with the growing number of individuals with power-chairs, the weight of the chair alone is often very heavy, so systems may want to explore the possibility of equipment that exceeds the requirements of the ADA. </a:t>
            </a:r>
          </a:p>
          <a:p>
            <a:endParaRPr lang="en-US" dirty="0" smtClean="0"/>
          </a:p>
          <a:p>
            <a:r>
              <a:rPr lang="en-US" dirty="0" smtClean="0"/>
              <a:t>Other proposed eligible activities include: purchase and operation of accessible taxi service, administration of vouchers and volunteer programs, and implementation of travel training and/or mobility management activities. </a:t>
            </a:r>
          </a:p>
          <a:p>
            <a:pPr marL="119639" indent="-119639"/>
            <a:endParaRPr lang="en-US" dirty="0" smtClean="0"/>
          </a:p>
          <a:p>
            <a:r>
              <a:rPr lang="en-US" dirty="0" smtClean="0"/>
              <a:t>**Note: Mobility Management is considered a capital expense, and since travel training is an element of mobility management, it too is considered a capital expense.</a:t>
            </a:r>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7730" name="Rectangle 2"/>
          <p:cNvSpPr>
            <a:spLocks noGrp="1" noRot="1" noChangeAspect="1" noChangeArrowheads="1" noTextEdit="1"/>
          </p:cNvSpPr>
          <p:nvPr>
            <p:ph type="sldImg"/>
          </p:nvPr>
        </p:nvSpPr>
        <p:spPr>
          <a:xfrm>
            <a:off x="1257300" y="719138"/>
            <a:ext cx="4802188" cy="3600450"/>
          </a:xfrm>
        </p:spPr>
      </p:sp>
      <p:sp>
        <p:nvSpPr>
          <p:cNvPr id="4937731" name="Rectangle 3"/>
          <p:cNvSpPr>
            <a:spLocks noGrp="1" noChangeArrowheads="1"/>
          </p:cNvSpPr>
          <p:nvPr>
            <p:ph type="body" idx="1"/>
          </p:nvPr>
        </p:nvSpPr>
        <p:spPr bwMode="auto">
          <a:xfrm>
            <a:off x="469619" y="4560890"/>
            <a:ext cx="6664960" cy="4577959"/>
          </a:xfrm>
          <a:prstGeom prst="rect">
            <a:avLst/>
          </a:prstGeom>
          <a:noFill/>
          <a:ln>
            <a:noFill/>
            <a:miter lim="800000"/>
            <a:headEnd/>
            <a:tailEnd/>
          </a:ln>
        </p:spPr>
        <p:txBody>
          <a:bodyPr lIns="94154" tIns="47078" rIns="94154" bIns="47078">
            <a:noAutofit/>
          </a:bodyPr>
          <a:lstStyle/>
          <a:p>
            <a:pPr>
              <a:spcBef>
                <a:spcPts val="0"/>
              </a:spcBef>
            </a:pPr>
            <a:r>
              <a:rPr lang="en-US" u="sng" dirty="0" smtClean="0"/>
              <a:t>Paratransit services</a:t>
            </a:r>
            <a:r>
              <a:rPr lang="en-US" dirty="0" smtClean="0"/>
              <a:t> </a:t>
            </a:r>
          </a:p>
          <a:p>
            <a:pPr>
              <a:spcBef>
                <a:spcPts val="0"/>
              </a:spcBef>
            </a:pPr>
            <a:r>
              <a:rPr lang="en-US" dirty="0" smtClean="0"/>
              <a:t>We are proposing that it might be expanded hours, expanded routes.  It can be to provide NEW services for paratransit BEYOND ¾ miles (But this must be NEW activity).  It can be DOOR TO DOOR, but must be applied system wide. DOT has issued guidance regarding origin to destination under ADA.  However, this is based on reasonable accommodation for “individuals.”  If this is an activity supported under New Freedom, it MUST be applied SYSTEM WIDE.  This is a change over what was in the proposed guidance.  We are also proposing same day services; door through door; and flex route for commuter bus or rail to be considered as an eligible expense.  Again, ALL activities supported under New Freedom MUST be part of the local public/human service transportation plan; and must be selected through a fair and equitable competition. </a:t>
            </a:r>
          </a:p>
          <a:p>
            <a:pPr>
              <a:spcBef>
                <a:spcPts val="0"/>
              </a:spcBef>
            </a:pPr>
            <a:endParaRPr lang="en-US" dirty="0" smtClean="0"/>
          </a:p>
          <a:p>
            <a:pPr>
              <a:spcBef>
                <a:spcPts val="0"/>
              </a:spcBef>
            </a:pPr>
            <a:r>
              <a:rPr lang="en-US" u="sng" dirty="0" smtClean="0"/>
              <a:t>Environmental modifications </a:t>
            </a:r>
          </a:p>
          <a:p>
            <a:pPr marL="119639" indent="-119639">
              <a:spcBef>
                <a:spcPts val="0"/>
              </a:spcBef>
              <a:buFont typeface="Wingdings" pitchFamily="2" charset="2"/>
              <a:buChar char="§"/>
            </a:pPr>
            <a:r>
              <a:rPr lang="en-US" dirty="0" smtClean="0"/>
              <a:t>New and beyond what is required in ADA</a:t>
            </a:r>
          </a:p>
          <a:p>
            <a:pPr marL="119639" indent="-119639">
              <a:spcBef>
                <a:spcPts val="0"/>
              </a:spcBef>
              <a:buFont typeface="Wingdings" pitchFamily="2" charset="2"/>
              <a:buChar char="§"/>
            </a:pPr>
            <a:r>
              <a:rPr lang="en-US" dirty="0" smtClean="0"/>
              <a:t>Enhancements including signage, curb cuts, technologies to enhance customer access</a:t>
            </a:r>
          </a:p>
          <a:p>
            <a:pPr marL="119639" indent="-119639">
              <a:spcBef>
                <a:spcPts val="0"/>
              </a:spcBef>
              <a:buFont typeface="Wingdings" pitchFamily="2" charset="2"/>
              <a:buChar char="§"/>
            </a:pPr>
            <a:r>
              <a:rPr lang="en-US" dirty="0" smtClean="0"/>
              <a:t>NOTE: Not included in a plan prior to August 10, 2005 (SAFETEA-LU)</a:t>
            </a:r>
          </a:p>
          <a:p>
            <a:pPr>
              <a:spcBef>
                <a:spcPts val="0"/>
              </a:spcBef>
            </a:pPr>
            <a:endParaRPr lang="en-US" dirty="0" smtClean="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7730" name="Rectangle 2"/>
          <p:cNvSpPr>
            <a:spLocks noGrp="1" noRot="1" noChangeAspect="1" noChangeArrowheads="1" noTextEdit="1"/>
          </p:cNvSpPr>
          <p:nvPr>
            <p:ph type="sldImg"/>
          </p:nvPr>
        </p:nvSpPr>
        <p:spPr>
          <a:xfrm>
            <a:off x="1257300" y="719138"/>
            <a:ext cx="4802188" cy="3600450"/>
          </a:xfrm>
        </p:spPr>
      </p:sp>
      <p:sp>
        <p:nvSpPr>
          <p:cNvPr id="4937731" name="Rectangle 3"/>
          <p:cNvSpPr>
            <a:spLocks noGrp="1" noChangeArrowheads="1"/>
          </p:cNvSpPr>
          <p:nvPr>
            <p:ph type="body" idx="1"/>
          </p:nvPr>
        </p:nvSpPr>
        <p:spPr bwMode="auto">
          <a:xfrm>
            <a:off x="469619" y="4560890"/>
            <a:ext cx="6664960" cy="4577959"/>
          </a:xfrm>
          <a:prstGeom prst="rect">
            <a:avLst/>
          </a:prstGeom>
          <a:noFill/>
          <a:ln>
            <a:noFill/>
            <a:miter lim="800000"/>
            <a:headEnd/>
            <a:tailEnd/>
          </a:ln>
        </p:spPr>
        <p:txBody>
          <a:bodyPr lIns="94154" tIns="47078" rIns="94154" bIns="47078">
            <a:noAutofit/>
          </a:bodyPr>
          <a:lstStyle/>
          <a:p>
            <a:r>
              <a:rPr lang="en-US" dirty="0" smtClean="0"/>
              <a:t>Other proposed eligible activities include:</a:t>
            </a:r>
          </a:p>
          <a:p>
            <a:pPr marL="124654" indent="-124654">
              <a:buFont typeface="Wingdings" pitchFamily="2" charset="2"/>
              <a:buChar char="§"/>
            </a:pPr>
            <a:r>
              <a:rPr lang="en-US" dirty="0" smtClean="0"/>
              <a:t>Purchase and operation of accessible taxi service</a:t>
            </a:r>
          </a:p>
          <a:p>
            <a:pPr marL="124654" indent="-124654">
              <a:buFont typeface="Wingdings" pitchFamily="2" charset="2"/>
              <a:buChar char="§"/>
            </a:pPr>
            <a:r>
              <a:rPr lang="en-US" dirty="0" smtClean="0"/>
              <a:t>Administration of vouchers and volunteer programs</a:t>
            </a:r>
          </a:p>
          <a:p>
            <a:pPr marL="124654" indent="-124654">
              <a:buFont typeface="Wingdings" pitchFamily="2" charset="2"/>
              <a:buChar char="§"/>
            </a:pPr>
            <a:r>
              <a:rPr lang="en-US" dirty="0" smtClean="0"/>
              <a:t>Implementation of travel training and/or mobility management activities</a:t>
            </a:r>
          </a:p>
          <a:p>
            <a:pPr>
              <a:buFont typeface="Arial" pitchFamily="34" charset="0"/>
              <a:buChar char="•"/>
            </a:pPr>
            <a:endParaRPr lang="en-US" dirty="0" smtClean="0"/>
          </a:p>
          <a:p>
            <a:pPr>
              <a:buFont typeface="Arial" pitchFamily="34" charset="0"/>
              <a:buNone/>
            </a:pPr>
            <a:r>
              <a:rPr lang="en-US" dirty="0" smtClean="0"/>
              <a:t>**Note: Mobility management is considered a Capital Expense, and since travel training is an element of mobility management, it too is considered a capital expense.</a:t>
            </a:r>
          </a:p>
          <a:p>
            <a:pPr>
              <a:spcBef>
                <a:spcPts val="0"/>
              </a:spcBef>
            </a:pPr>
            <a:endParaRPr lang="en-US" sz="800" dirty="0" smtClean="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1682" name="Rectangle 2"/>
          <p:cNvSpPr>
            <a:spLocks noGrp="1" noRot="1" noChangeAspect="1" noChangeArrowheads="1" noTextEdit="1"/>
          </p:cNvSpPr>
          <p:nvPr>
            <p:ph type="sldImg"/>
          </p:nvPr>
        </p:nvSpPr>
        <p:spPr/>
      </p:sp>
      <p:sp>
        <p:nvSpPr>
          <p:cNvPr id="4551683" name="Rectangle 3"/>
          <p:cNvSpPr>
            <a:spLocks noGrp="1" noChangeArrowheads="1"/>
          </p:cNvSpPr>
          <p:nvPr>
            <p:ph type="body" idx="1"/>
          </p:nvPr>
        </p:nvSpPr>
        <p:spPr bwMode="auto">
          <a:xfrm>
            <a:off x="595352" y="4564067"/>
            <a:ext cx="6270171" cy="4327524"/>
          </a:xfrm>
          <a:prstGeom prst="rect">
            <a:avLst/>
          </a:prstGeom>
          <a:noFill/>
          <a:ln>
            <a:noFill/>
            <a:miter lim="800000"/>
            <a:headEnd/>
            <a:tailEnd/>
          </a:ln>
        </p:spPr>
        <p:txBody>
          <a:bodyPr lIns="94154" tIns="47078" rIns="94154" bIns="47078">
            <a:normAutofit/>
          </a:bodyPr>
          <a:lstStyle/>
          <a:p>
            <a:pPr>
              <a:spcBef>
                <a:spcPts val="0"/>
              </a:spcBef>
            </a:pPr>
            <a:r>
              <a:rPr lang="en-US" dirty="0"/>
              <a:t>This is a 60 minute presentation concerning the United We Ride Program:</a:t>
            </a:r>
          </a:p>
          <a:p>
            <a:pPr marL="239277" indent="-119639">
              <a:spcBef>
                <a:spcPts val="0"/>
              </a:spcBef>
              <a:buFont typeface="Wingdings" pitchFamily="2" charset="2"/>
              <a:buChar char="§"/>
            </a:pPr>
            <a:r>
              <a:rPr lang="en-US" dirty="0" smtClean="0"/>
              <a:t>Objective: </a:t>
            </a:r>
            <a:r>
              <a:rPr lang="en-US" dirty="0"/>
              <a:t>Discuss the Federal United We Ride Program</a:t>
            </a:r>
          </a:p>
          <a:p>
            <a:pPr marL="239277" indent="-119639">
              <a:spcBef>
                <a:spcPts val="0"/>
              </a:spcBef>
              <a:buFont typeface="Wingdings" pitchFamily="2" charset="2"/>
              <a:buChar char="§"/>
            </a:pPr>
            <a:r>
              <a:rPr lang="en-US" dirty="0" smtClean="0"/>
              <a:t>Format: </a:t>
            </a:r>
            <a:r>
              <a:rPr lang="en-US" dirty="0"/>
              <a:t>Lecture/Activity</a:t>
            </a:r>
          </a:p>
          <a:p>
            <a:pPr marL="239277" indent="-119639">
              <a:spcBef>
                <a:spcPts val="0"/>
              </a:spcBef>
              <a:buFont typeface="Wingdings" pitchFamily="2" charset="2"/>
              <a:buChar char="§"/>
            </a:pPr>
            <a:r>
              <a:rPr lang="en-US" dirty="0" smtClean="0"/>
              <a:t>Media: </a:t>
            </a:r>
            <a:r>
              <a:rPr lang="en-US" dirty="0"/>
              <a:t>Power Point/Flip Chart</a:t>
            </a:r>
          </a:p>
          <a:p>
            <a:pPr marL="239277" indent="-119639">
              <a:spcBef>
                <a:spcPts val="0"/>
              </a:spcBef>
              <a:buFont typeface="Wingdings" pitchFamily="2" charset="2"/>
              <a:buChar char="§"/>
            </a:pPr>
            <a:r>
              <a:rPr lang="en-US" dirty="0" smtClean="0"/>
              <a:t>Reference material: </a:t>
            </a:r>
            <a:r>
              <a:rPr lang="en-US" dirty="0"/>
              <a:t>Framework for Action Workbook one for </a:t>
            </a:r>
            <a:r>
              <a:rPr lang="en-US" dirty="0" smtClean="0"/>
              <a:t>states </a:t>
            </a:r>
            <a:r>
              <a:rPr lang="en-US" dirty="0"/>
              <a:t>and one for </a:t>
            </a:r>
            <a:r>
              <a:rPr lang="en-US" dirty="0" smtClean="0"/>
              <a:t>communities</a:t>
            </a:r>
            <a:endParaRPr lang="en-US" dirty="0"/>
          </a:p>
          <a:p>
            <a:pPr>
              <a:spcBef>
                <a:spcPts val="0"/>
              </a:spcBef>
            </a:pPr>
            <a:endParaRPr lang="en-US" dirty="0" smtClean="0"/>
          </a:p>
          <a:p>
            <a:pPr defTabSz="957105">
              <a:spcBef>
                <a:spcPts val="0"/>
              </a:spcBef>
              <a:defRPr/>
            </a:pPr>
            <a:r>
              <a:rPr lang="en-US" dirty="0" smtClean="0"/>
              <a:t>There </a:t>
            </a:r>
            <a:r>
              <a:rPr lang="en-US" dirty="0"/>
              <a:t>is a shift from providing rides to managing mobility</a:t>
            </a:r>
            <a:r>
              <a:rPr lang="en-US" dirty="0" smtClean="0"/>
              <a:t>.  United </a:t>
            </a:r>
            <a:r>
              <a:rPr lang="en-US" dirty="0"/>
              <a:t>We Ride </a:t>
            </a:r>
            <a:r>
              <a:rPr lang="en-US" dirty="0" smtClean="0"/>
              <a:t>coordinates </a:t>
            </a:r>
            <a:r>
              <a:rPr lang="en-US" dirty="0"/>
              <a:t>human service transportation with public and private </a:t>
            </a:r>
            <a:r>
              <a:rPr lang="en-US" dirty="0" smtClean="0"/>
              <a:t>providers.</a:t>
            </a:r>
            <a:r>
              <a:rPr lang="en-US" baseline="0" dirty="0" smtClean="0"/>
              <a:t>  </a:t>
            </a:r>
            <a:r>
              <a:rPr lang="en-US" dirty="0" smtClean="0"/>
              <a:t>The program’s premise is that leadership causes action.  Therefore, the FTA has taken the leadership role in the Federal Government to make it happen.  Self-assessments are the basis for the program.  The assessment </a:t>
            </a:r>
            <a:r>
              <a:rPr lang="en-US" dirty="0"/>
              <a:t>tool can help states </a:t>
            </a:r>
            <a:r>
              <a:rPr lang="en-US" dirty="0" smtClean="0"/>
              <a:t>and community transportation </a:t>
            </a:r>
            <a:r>
              <a:rPr lang="en-US" dirty="0"/>
              <a:t>agencies work toward achieving their mobility goals</a:t>
            </a:r>
            <a:r>
              <a:rPr lang="en-US" dirty="0" smtClean="0"/>
              <a:t>. </a:t>
            </a:r>
          </a:p>
          <a:p>
            <a:pPr>
              <a:spcBef>
                <a:spcPts val="0"/>
              </a:spcBef>
            </a:pPr>
            <a:endParaRPr lang="en-US" dirty="0" smtClean="0"/>
          </a:p>
          <a:p>
            <a:pPr>
              <a:spcBef>
                <a:spcPts val="0"/>
              </a:spcBef>
            </a:pPr>
            <a:r>
              <a:rPr lang="en-US" dirty="0" smtClean="0"/>
              <a:t>**Note: The instructor should explain the United We Ride program to participants, the purpose of the learning activity, and then break participants into small groups.  There is a self-assessment tool for both states and communities.  The instructor will </a:t>
            </a:r>
            <a:r>
              <a:rPr lang="en-US" u="sng" dirty="0" smtClean="0"/>
              <a:t>walk through</a:t>
            </a:r>
            <a:r>
              <a:rPr lang="en-US" dirty="0" smtClean="0"/>
              <a:t> the assessment process and explain the differences between states and community assessments.</a:t>
            </a:r>
          </a:p>
          <a:p>
            <a:pPr marL="239277" indent="-119639">
              <a:spcBef>
                <a:spcPts val="0"/>
              </a:spcBef>
              <a:buFont typeface="Wingdings" pitchFamily="2" charset="2"/>
              <a:buChar char="§"/>
            </a:pPr>
            <a:r>
              <a:rPr lang="en-US" dirty="0" smtClean="0"/>
              <a:t>Step 1 Individual Assessment – Each person conducts an assessment</a:t>
            </a:r>
          </a:p>
          <a:p>
            <a:pPr marL="239277" indent="-119639">
              <a:spcBef>
                <a:spcPts val="0"/>
              </a:spcBef>
              <a:buFont typeface="Wingdings" pitchFamily="2" charset="2"/>
              <a:buChar char="§"/>
            </a:pPr>
            <a:r>
              <a:rPr lang="en-US" dirty="0" smtClean="0"/>
              <a:t>Step 2 Convene and discuss – The groups get together and discuss each assessment</a:t>
            </a:r>
          </a:p>
          <a:p>
            <a:pPr marL="239277" indent="-119639">
              <a:spcBef>
                <a:spcPts val="0"/>
              </a:spcBef>
              <a:buFont typeface="Wingdings" pitchFamily="2" charset="2"/>
              <a:buChar char="§"/>
            </a:pPr>
            <a:r>
              <a:rPr lang="en-US" dirty="0" smtClean="0"/>
              <a:t>Step 3 Take Action – Focus on areas where improvement is needed</a:t>
            </a:r>
          </a:p>
          <a:p>
            <a:pPr>
              <a:spcBef>
                <a:spcPts val="0"/>
              </a:spcBef>
            </a:pPr>
            <a:endParaRPr lang="en-US" dirty="0" smtClean="0"/>
          </a:p>
          <a:p>
            <a:pPr>
              <a:spcBef>
                <a:spcPts val="0"/>
              </a:spcBef>
            </a:pPr>
            <a:r>
              <a:rPr lang="en-US" dirty="0" smtClean="0"/>
              <a:t>The Framework for Action is a document (for states and communities) that includes assessment sections, assessment statements, and discussion points.  </a:t>
            </a:r>
          </a:p>
          <a:p>
            <a:pPr marL="239277" indent="-119639">
              <a:spcBef>
                <a:spcPts val="0"/>
              </a:spcBef>
              <a:buFont typeface="Wingdings" pitchFamily="2" charset="2"/>
              <a:buChar char="§"/>
            </a:pPr>
            <a:r>
              <a:rPr lang="en-US" dirty="0" smtClean="0"/>
              <a:t>Discuss the usage of the United We Ride document, Framework for Action.</a:t>
            </a:r>
          </a:p>
          <a:p>
            <a:pPr marL="239277" indent="-119639">
              <a:spcBef>
                <a:spcPts val="0"/>
              </a:spcBef>
              <a:buFont typeface="Wingdings" pitchFamily="2" charset="2"/>
              <a:buChar char="§"/>
            </a:pPr>
            <a:r>
              <a:rPr lang="en-US" dirty="0" smtClean="0"/>
              <a:t>Explain the assessment steps to begin dialogue discussions within a community.</a:t>
            </a:r>
            <a:endParaRPr lang="en-US" dirty="0"/>
          </a:p>
          <a:p>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9874" name="Rectangle 2"/>
          <p:cNvSpPr>
            <a:spLocks noGrp="1" noRot="1" noChangeAspect="1" noChangeArrowheads="1" noTextEdit="1"/>
          </p:cNvSpPr>
          <p:nvPr>
            <p:ph type="sldImg"/>
          </p:nvPr>
        </p:nvSpPr>
        <p:spPr/>
      </p:sp>
      <p:sp>
        <p:nvSpPr>
          <p:cNvPr id="4559875"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r>
              <a:rPr lang="en-US"/>
              <a:t>There are 25 individual assessment statements.  The instructor will discuss the questions, the five </a:t>
            </a:r>
            <a:r>
              <a:rPr lang="en-US" smtClean="0"/>
              <a:t>sections, </a:t>
            </a:r>
            <a:r>
              <a:rPr lang="en-US"/>
              <a:t>and discuss the </a:t>
            </a:r>
            <a:r>
              <a:rPr lang="en-US" smtClean="0"/>
              <a:t>meanings </a:t>
            </a:r>
            <a:r>
              <a:rPr lang="en-US"/>
              <a:t>and </a:t>
            </a:r>
            <a:r>
              <a:rPr lang="en-US" smtClean="0"/>
              <a:t>possible </a:t>
            </a:r>
            <a:r>
              <a:rPr lang="en-US"/>
              <a:t>progress ratings.  The five sections are listed above.</a:t>
            </a:r>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6994" name="Rectangle 2"/>
          <p:cNvSpPr>
            <a:spLocks noGrp="1" noRot="1" noChangeAspect="1" noChangeArrowheads="1" noTextEdit="1"/>
          </p:cNvSpPr>
          <p:nvPr>
            <p:ph type="sldImg"/>
          </p:nvPr>
        </p:nvSpPr>
        <p:spPr/>
      </p:sp>
      <p:sp>
        <p:nvSpPr>
          <p:cNvPr id="4436995"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endParaRPr lang="en-US"/>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7826" name="Rectangle 2"/>
          <p:cNvSpPr>
            <a:spLocks noGrp="1" noRot="1" noChangeAspect="1" noChangeArrowheads="1" noTextEdit="1"/>
          </p:cNvSpPr>
          <p:nvPr>
            <p:ph type="sldImg"/>
          </p:nvPr>
        </p:nvSpPr>
        <p:spPr/>
      </p:sp>
      <p:sp>
        <p:nvSpPr>
          <p:cNvPr id="4557827" name="Rectangle 3"/>
          <p:cNvSpPr>
            <a:spLocks noGrp="1" noChangeArrowheads="1"/>
          </p:cNvSpPr>
          <p:nvPr>
            <p:ph type="body" idx="1"/>
          </p:nvPr>
        </p:nvSpPr>
        <p:spPr bwMode="auto">
          <a:xfrm>
            <a:off x="954093" y="4564067"/>
            <a:ext cx="5680391" cy="4327524"/>
          </a:xfrm>
          <a:prstGeom prst="rect">
            <a:avLst/>
          </a:prstGeom>
          <a:noFill/>
          <a:ln>
            <a:noFill/>
            <a:miter lim="800000"/>
            <a:headEnd/>
            <a:tailEnd/>
          </a:ln>
        </p:spPr>
        <p:txBody>
          <a:bodyPr lIns="94154" tIns="47078" rIns="94154" bIns="47078">
            <a:normAutofit/>
          </a:bodyPr>
          <a:lstStyle/>
          <a:p>
            <a:r>
              <a:rPr lang="en-US" smtClean="0"/>
              <a:t>The instructor </a:t>
            </a:r>
            <a:r>
              <a:rPr lang="en-US"/>
              <a:t>will lead the participants through the manual </a:t>
            </a:r>
            <a:r>
              <a:rPr lang="en-US" smtClean="0"/>
              <a:t>that is included at the back of this module.</a:t>
            </a:r>
            <a:endParaRPr lang="en-US"/>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1922" name="Rectangle 2"/>
          <p:cNvSpPr>
            <a:spLocks noGrp="1" noRot="1" noChangeAspect="1" noChangeArrowheads="1" noTextEdit="1"/>
          </p:cNvSpPr>
          <p:nvPr>
            <p:ph type="sldImg"/>
          </p:nvPr>
        </p:nvSpPr>
        <p:spPr/>
      </p:sp>
      <p:sp>
        <p:nvSpPr>
          <p:cNvPr id="4561923"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pPr>
              <a:spcBef>
                <a:spcPct val="30000"/>
              </a:spcBef>
            </a:pPr>
            <a:r>
              <a:rPr lang="en-US" dirty="0"/>
              <a:t>The instructor will make up 4-5 member teams and have theses individuals walk through the self assessment. </a:t>
            </a:r>
            <a:r>
              <a:rPr lang="en-US" dirty="0" smtClean="0"/>
              <a:t> The </a:t>
            </a:r>
            <a:r>
              <a:rPr lang="en-US" dirty="0"/>
              <a:t>teams should have State individuals on one and</a:t>
            </a:r>
            <a:r>
              <a:rPr lang="en-US" dirty="0" smtClean="0"/>
              <a:t> Community individuals </a:t>
            </a:r>
            <a:r>
              <a:rPr lang="en-US" dirty="0"/>
              <a:t>on another. </a:t>
            </a:r>
            <a:r>
              <a:rPr lang="en-US" dirty="0" smtClean="0"/>
              <a:t> The </a:t>
            </a:r>
            <a:r>
              <a:rPr lang="en-US" dirty="0"/>
              <a:t>teams will be given 10-15 minutes to conduct their own assessment of their agency. </a:t>
            </a:r>
            <a:r>
              <a:rPr lang="en-US" dirty="0" smtClean="0"/>
              <a:t> They </a:t>
            </a:r>
            <a:r>
              <a:rPr lang="en-US" dirty="0"/>
              <a:t>will then be given 15-20 minutes to get back as a group and discuss their ratings with other team members. </a:t>
            </a:r>
            <a:r>
              <a:rPr lang="en-US" dirty="0" smtClean="0"/>
              <a:t> Then each group will create</a:t>
            </a:r>
            <a:r>
              <a:rPr lang="en-US" baseline="0" dirty="0" smtClean="0"/>
              <a:t> assessment action steps; the document for doing this is located at the back of the module.  </a:t>
            </a:r>
            <a:r>
              <a:rPr lang="en-US" dirty="0" smtClean="0"/>
              <a:t>The </a:t>
            </a:r>
            <a:r>
              <a:rPr lang="en-US" dirty="0"/>
              <a:t>teams will appoint a spokesperson and report back</a:t>
            </a:r>
            <a:r>
              <a:rPr lang="en-US" dirty="0" smtClean="0"/>
              <a:t>.  The </a:t>
            </a:r>
            <a:r>
              <a:rPr lang="en-US" dirty="0"/>
              <a:t>reports will take 15-20 minutes</a:t>
            </a:r>
            <a:r>
              <a:rPr lang="en-US" dirty="0" smtClean="0"/>
              <a:t>.</a:t>
            </a:r>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7586" name="Rectangle 2"/>
          <p:cNvSpPr>
            <a:spLocks noGrp="1" noRot="1" noChangeAspect="1" noChangeArrowheads="1" noTextEdit="1"/>
          </p:cNvSpPr>
          <p:nvPr>
            <p:ph type="sldImg"/>
          </p:nvPr>
        </p:nvSpPr>
        <p:spPr/>
      </p:sp>
      <p:sp>
        <p:nvSpPr>
          <p:cNvPr id="4547587"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endParaRPr lang="en-US"/>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Source: http://www.fta.dot.gov/planning/metro/planning_environment_4016.html</a:t>
            </a:r>
          </a:p>
          <a:p>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Before you</a:t>
            </a:r>
            <a:r>
              <a:rPr lang="en-US" baseline="0" smtClean="0"/>
              <a:t> develop the Coordinated Plan, make sure you have all the pieces involved.  The Plan is developed based on your defined community.</a:t>
            </a:r>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4450" name="Rectangle 2"/>
          <p:cNvSpPr>
            <a:spLocks noGrp="1" noRot="1" noChangeAspect="1" noChangeArrowheads="1" noTextEdit="1"/>
          </p:cNvSpPr>
          <p:nvPr>
            <p:ph type="sldImg"/>
          </p:nvPr>
        </p:nvSpPr>
        <p:spPr/>
      </p:sp>
      <p:sp>
        <p:nvSpPr>
          <p:cNvPr id="4584451" name="Rectangle 3"/>
          <p:cNvSpPr>
            <a:spLocks noGrp="1" noChangeArrowheads="1"/>
          </p:cNvSpPr>
          <p:nvPr>
            <p:ph type="body" idx="1"/>
          </p:nvPr>
        </p:nvSpPr>
        <p:spPr bwMode="auto">
          <a:xfrm>
            <a:off x="379307" y="4564068"/>
            <a:ext cx="6664960" cy="4594458"/>
          </a:xfrm>
          <a:prstGeom prst="rect">
            <a:avLst/>
          </a:prstGeom>
          <a:noFill/>
          <a:ln>
            <a:noFill/>
            <a:miter lim="800000"/>
            <a:headEnd/>
            <a:tailEnd/>
          </a:ln>
        </p:spPr>
        <p:txBody>
          <a:bodyPr lIns="94154" tIns="47078" rIns="94154" bIns="47078">
            <a:noAutofit/>
          </a:bodyPr>
          <a:lstStyle/>
          <a:p>
            <a:pPr>
              <a:buFont typeface="+mj-lt"/>
              <a:buNone/>
            </a:pPr>
            <a:r>
              <a:rPr lang="en-US" sz="900" dirty="0" smtClean="0"/>
              <a:t>The coordination planning checklist below provides a representative synthesis of a coordinated guidance from states and localities around the country.  At each of these steps, it is vital to include as broad a range of participants as possible.  All of these planning steps are crucial to success in the operational phases of transportation service. The planning process needs to be seen as continuous and iterative: plans are made, tested, refined, and retested in a repetitive cycle until they meet the systems goals and objectives in an efficient manner before operations begin. Nevertheless, operating procedures may need to be evaluated and modified several times before goals and objectives can be met most effectively.</a:t>
            </a:r>
          </a:p>
          <a:p>
            <a:pPr marL="239277" indent="-239277">
              <a:buFont typeface="+mj-lt"/>
              <a:buAutoNum type="arabicPeriod"/>
            </a:pPr>
            <a:endParaRPr lang="en-US" sz="900" dirty="0" smtClean="0"/>
          </a:p>
          <a:p>
            <a:pPr marL="239277" indent="-239277">
              <a:buFont typeface="+mj-lt"/>
              <a:buAutoNum type="arabicPeriod"/>
            </a:pPr>
            <a:r>
              <a:rPr lang="en-US" sz="900" dirty="0" smtClean="0"/>
              <a:t>Identify Stakeholders (BORPSAT – Bunch of right people sitting around the table): </a:t>
            </a:r>
            <a:r>
              <a:rPr lang="en-US" sz="900" dirty="0"/>
              <a:t>Consumers, Customers, Disadvantaged constituencies, Public transit providers, State and local Human Service Providers, Tribal Representatives, Community based organizations, Business Community, Economic development agencies, Elected </a:t>
            </a:r>
            <a:r>
              <a:rPr lang="en-US" sz="900" dirty="0" smtClean="0"/>
              <a:t>officials</a:t>
            </a:r>
            <a:endParaRPr lang="en-US" sz="900" dirty="0"/>
          </a:p>
          <a:p>
            <a:pPr marL="239277" indent="-239277">
              <a:buFont typeface="+mj-lt"/>
              <a:buAutoNum type="arabicPeriod"/>
            </a:pPr>
            <a:r>
              <a:rPr lang="en-US" sz="900" dirty="0"/>
              <a:t>Organize Initial Meeting: Open up lines of communication.  Probably one of the most critical steps. BORPSAT (a bunch of the right people sitting around a table). Have an agenda, a purpose and a desired outcome. Make it brief, but focused</a:t>
            </a:r>
            <a:r>
              <a:rPr lang="en-US" sz="900" dirty="0" smtClean="0"/>
              <a:t>.</a:t>
            </a:r>
          </a:p>
          <a:p>
            <a:pPr marL="239277" indent="-239277">
              <a:buFont typeface="+mj-lt"/>
              <a:buAutoNum type="arabicPeriod"/>
            </a:pPr>
            <a:r>
              <a:rPr lang="en-US" sz="900" dirty="0" smtClean="0"/>
              <a:t>Establish Commitments and Form </a:t>
            </a:r>
            <a:r>
              <a:rPr lang="en-US" sz="900" dirty="0"/>
              <a:t>Partnerships: Transportation Brokerage Agencies, Public and private transportation providers, Private-non-profit operators, Medicaid </a:t>
            </a:r>
            <a:r>
              <a:rPr lang="en-US" sz="900" dirty="0" smtClean="0"/>
              <a:t>organizations</a:t>
            </a:r>
            <a:r>
              <a:rPr lang="en-US" sz="900" dirty="0"/>
              <a:t>, Tribal agencies, Head Start, Schools, Area Agencies on Aging, Business, Civic, Non-profit, Elected </a:t>
            </a:r>
            <a:r>
              <a:rPr lang="en-US" sz="900" dirty="0" smtClean="0"/>
              <a:t>officials</a:t>
            </a:r>
          </a:p>
          <a:p>
            <a:pPr marL="239277" indent="-239277">
              <a:buFont typeface="+mj-lt"/>
              <a:buAutoNum type="arabicPeriod"/>
            </a:pPr>
            <a:r>
              <a:rPr lang="en-US" sz="900" dirty="0" smtClean="0"/>
              <a:t>Specify Goals</a:t>
            </a:r>
            <a:r>
              <a:rPr lang="en-US" sz="900" dirty="0"/>
              <a:t>, </a:t>
            </a:r>
            <a:r>
              <a:rPr lang="en-US" sz="900" dirty="0" smtClean="0"/>
              <a:t>Objectives, </a:t>
            </a:r>
            <a:r>
              <a:rPr lang="en-US" sz="900" dirty="0"/>
              <a:t>and Constraints: Use the committee structure to review goals and objectives.</a:t>
            </a:r>
          </a:p>
          <a:p>
            <a:pPr marL="357342" indent="-114683">
              <a:buFont typeface="Wingdings" charset="2"/>
              <a:buChar char="§"/>
            </a:pPr>
            <a:r>
              <a:rPr lang="en-US" sz="900" dirty="0" smtClean="0"/>
              <a:t>Set </a:t>
            </a:r>
            <a:r>
              <a:rPr lang="en-US" sz="900" dirty="0"/>
              <a:t>in terms of service levels and types of trips, types of trips and  geographic </a:t>
            </a:r>
            <a:r>
              <a:rPr lang="en-US" sz="900" dirty="0" smtClean="0"/>
              <a:t>areas</a:t>
            </a:r>
          </a:p>
          <a:p>
            <a:pPr marL="357342" indent="-114683">
              <a:buFont typeface="Wingdings" charset="2"/>
              <a:buChar char="§"/>
            </a:pPr>
            <a:r>
              <a:rPr lang="en-US" sz="900" dirty="0" smtClean="0"/>
              <a:t>Identify </a:t>
            </a:r>
            <a:r>
              <a:rPr lang="en-US" sz="900" dirty="0"/>
              <a:t>fiscal, political, and administrative, legislative, and sometimes individual constraints.</a:t>
            </a:r>
            <a:endParaRPr lang="en-US" sz="900" dirty="0" smtClean="0"/>
          </a:p>
          <a:p>
            <a:pPr marL="239277" indent="-239277">
              <a:buFont typeface="+mj-lt"/>
              <a:buAutoNum type="arabicPeriod" startAt="5"/>
            </a:pPr>
            <a:r>
              <a:rPr lang="en-US" sz="900" dirty="0" smtClean="0"/>
              <a:t>Jointly Identify </a:t>
            </a:r>
            <a:r>
              <a:rPr lang="en-US" sz="900" dirty="0"/>
              <a:t>Client Needs: Obtain from local advocacy organizations where the need is the greatest.</a:t>
            </a:r>
          </a:p>
          <a:p>
            <a:pPr marL="239277" indent="-239277">
              <a:buFont typeface="+mj-lt"/>
              <a:buAutoNum type="arabicPeriod" startAt="5"/>
            </a:pPr>
            <a:r>
              <a:rPr lang="en-US" sz="900" dirty="0"/>
              <a:t>Identify</a:t>
            </a:r>
            <a:r>
              <a:rPr lang="en-US" sz="900" dirty="0" smtClean="0"/>
              <a:t> Transportation Resources</a:t>
            </a:r>
            <a:r>
              <a:rPr lang="en-US" sz="900" dirty="0"/>
              <a:t>: Conduct survey or obtain information from local planning agency or State DOT</a:t>
            </a:r>
            <a:r>
              <a:rPr lang="en-US" sz="900" dirty="0" smtClean="0"/>
              <a:t>.</a:t>
            </a:r>
          </a:p>
          <a:p>
            <a:pPr marL="239277" indent="-239277">
              <a:buFont typeface="+mj-lt"/>
              <a:buAutoNum type="arabicPeriod" startAt="5"/>
            </a:pPr>
            <a:r>
              <a:rPr lang="en-US" sz="900" dirty="0" smtClean="0"/>
              <a:t>Design Service and Finance Options: Service characteristics, Operational characteristics, Administrative features.  This can be achieved through a gap analysis by evaluating unmet needs and matching them to resources available.  After your gap analysis, it’s important to monitor your projects to determine cost effectiveness.</a:t>
            </a:r>
          </a:p>
          <a:p>
            <a:pPr marL="239277" indent="-239277"/>
            <a:r>
              <a:rPr lang="en-US" sz="900" dirty="0" smtClean="0"/>
              <a:t>Continued on the next slide.</a:t>
            </a:r>
          </a:p>
          <a:p>
            <a:pPr marL="239277" indent="-239277"/>
            <a:endParaRPr lang="en-US" sz="900" dirty="0" smtClean="0"/>
          </a:p>
          <a:p>
            <a:pPr marL="239277" indent="-239277" defTabSz="957105">
              <a:defRPr/>
            </a:pPr>
            <a:r>
              <a:rPr lang="en-US" sz="900" dirty="0" smtClean="0"/>
              <a:t>Source: http://www.fta.dot.gov/planning/metro/planning_environment_4016.html</a:t>
            </a:r>
          </a:p>
          <a:p>
            <a:pPr marL="239277" indent="-239277"/>
            <a:endParaRPr lang="en-US" sz="900" dirty="0" smtClean="0"/>
          </a:p>
          <a:p>
            <a:pPr marL="119639" indent="-119639">
              <a:buFont typeface="Wingdings" pitchFamily="2" charset="2"/>
              <a:buChar char="§"/>
            </a:pPr>
            <a:endParaRPr lang="en-US" sz="900" dirty="0" smtClean="0"/>
          </a:p>
          <a:p>
            <a:pPr marL="119639" indent="-119639">
              <a:buFont typeface="Wingdings" pitchFamily="2" charset="2"/>
              <a:buChar char="§"/>
            </a:pPr>
            <a:endParaRPr lang="en-US" sz="900"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 instructor should explain how the modules, discussions, and learning activities will work together to provide a well-rounded learning experience.  Emphasize the interactive nature of the course and encourage discussions and questions. </a:t>
            </a:r>
          </a:p>
          <a:p>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4450" name="Rectangle 2"/>
          <p:cNvSpPr>
            <a:spLocks noGrp="1" noRot="1" noChangeAspect="1" noChangeArrowheads="1" noTextEdit="1"/>
          </p:cNvSpPr>
          <p:nvPr>
            <p:ph type="sldImg"/>
          </p:nvPr>
        </p:nvSpPr>
        <p:spPr/>
      </p:sp>
      <p:sp>
        <p:nvSpPr>
          <p:cNvPr id="4584451" name="Rectangle 3"/>
          <p:cNvSpPr>
            <a:spLocks noGrp="1" noChangeArrowheads="1"/>
          </p:cNvSpPr>
          <p:nvPr>
            <p:ph type="body" idx="1"/>
          </p:nvPr>
        </p:nvSpPr>
        <p:spPr bwMode="auto">
          <a:xfrm>
            <a:off x="954090" y="4564068"/>
            <a:ext cx="5407026" cy="4594458"/>
          </a:xfrm>
          <a:prstGeom prst="rect">
            <a:avLst/>
          </a:prstGeom>
          <a:noFill/>
          <a:ln>
            <a:noFill/>
            <a:miter lim="800000"/>
            <a:headEnd/>
            <a:tailEnd/>
          </a:ln>
        </p:spPr>
        <p:txBody>
          <a:bodyPr lIns="94154" tIns="47078" rIns="94154" bIns="47078">
            <a:noAutofit/>
          </a:bodyPr>
          <a:lstStyle/>
          <a:p>
            <a:pPr marL="239277" indent="-239277">
              <a:buFont typeface="+mj-lt"/>
              <a:buAutoNum type="arabicPeriod" startAt="8"/>
            </a:pPr>
            <a:r>
              <a:rPr lang="en-US" dirty="0" smtClean="0"/>
              <a:t>Select a Plan of Action: Specify a set of evaluation criteria, Criteria can be weighted based on the local desires. Committee adopts the plan of action.  Connect projects when possible.</a:t>
            </a:r>
          </a:p>
          <a:p>
            <a:pPr marL="239277" indent="-239277">
              <a:buFont typeface="+mj-lt"/>
              <a:buAutoNum type="arabicPeriod" startAt="8"/>
            </a:pPr>
            <a:r>
              <a:rPr lang="en-US" dirty="0" smtClean="0"/>
              <a:t>Confirm Agency and Community Commitments</a:t>
            </a:r>
          </a:p>
          <a:p>
            <a:pPr marL="239277" indent="-239277">
              <a:buFont typeface="+mj-lt"/>
              <a:buAutoNum type="arabicPeriod" startAt="8"/>
            </a:pPr>
            <a:r>
              <a:rPr lang="en-US" dirty="0" smtClean="0"/>
              <a:t>Develop Implementation and Funding Plan: Detail an Action plan and assign responsibilities and due dates.</a:t>
            </a:r>
          </a:p>
          <a:p>
            <a:pPr marL="239277" indent="-239277">
              <a:buFont typeface="+mj-lt"/>
              <a:buAutoNum type="arabicPeriod" startAt="8"/>
            </a:pPr>
            <a:r>
              <a:rPr lang="en-US" dirty="0" smtClean="0"/>
              <a:t>Measure Performance, Monitor, and Evaluate: During and after implementation always evaluate what is happening and identify where and what changes are needed.</a:t>
            </a:r>
          </a:p>
          <a:p>
            <a:pPr marL="119639" indent="-119639">
              <a:buFont typeface="Wingdings" pitchFamily="2" charset="2"/>
              <a:buChar char="§"/>
            </a:pPr>
            <a:endParaRPr lang="en-US" dirty="0" smtClean="0"/>
          </a:p>
          <a:p>
            <a:pPr marL="119639" indent="-119639" defTabSz="957105">
              <a:defRPr/>
            </a:pPr>
            <a:r>
              <a:rPr lang="en-US" sz="900" dirty="0" smtClean="0"/>
              <a:t>Source: http://www.fta.dot.gov/planning/metro/planning_environment_4016.html</a:t>
            </a:r>
          </a:p>
          <a:p>
            <a:pPr marL="119639" indent="-119639"/>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Coordinated planning starts</a:t>
            </a:r>
            <a:r>
              <a:rPr lang="en-US" baseline="0" smtClean="0"/>
              <a:t> with leadership.</a:t>
            </a:r>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**Note: Use</a:t>
            </a:r>
            <a:r>
              <a:rPr lang="en-US" baseline="0" smtClean="0"/>
              <a:t> caution when sharing information (e.g., data sharing between agencies) that privacy laws can complicate.</a:t>
            </a:r>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 final</a:t>
            </a:r>
            <a:r>
              <a:rPr lang="en-US" baseline="0" smtClean="0"/>
              <a:t> product is the Coordinated Plan.</a:t>
            </a:r>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It’s important to update your plan!</a:t>
            </a:r>
            <a:r>
              <a:rPr lang="en-US" baseline="0" smtClean="0"/>
              <a:t>  If you already have a Coordinated Plan in place, refine your Coordinated Plan by performing the activities listed above.</a:t>
            </a:r>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7343">
              <a:defRPr/>
            </a:pPr>
            <a:r>
              <a:rPr lang="en-US" dirty="0" smtClean="0"/>
              <a:t>Many of the barriers you will encounter are from the agency directors themselves.  It is turf protection and misinformation.  One of the tools you have and must use is effective communication. An effective and consistent education and information dispersal system is necessary.</a:t>
            </a:r>
          </a:p>
          <a:p>
            <a:endParaRPr lang="en-US" dirty="0"/>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ts val="0"/>
              </a:spcBef>
            </a:pPr>
            <a:endParaRPr lang="en-US" dirty="0"/>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7794" name="Rectangle 2"/>
          <p:cNvSpPr>
            <a:spLocks noGrp="1" noRot="1" noChangeAspect="1" noChangeArrowheads="1" noTextEdit="1"/>
          </p:cNvSpPr>
          <p:nvPr>
            <p:ph type="sldImg"/>
          </p:nvPr>
        </p:nvSpPr>
        <p:spPr/>
      </p:sp>
      <p:sp>
        <p:nvSpPr>
          <p:cNvPr id="4897795"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endParaRPr lang="en-US"/>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3378" name="Rectangle 2"/>
          <p:cNvSpPr>
            <a:spLocks noGrp="1" noRot="1" noChangeAspect="1" noChangeArrowheads="1" noTextEdit="1"/>
          </p:cNvSpPr>
          <p:nvPr>
            <p:ph type="sldImg"/>
          </p:nvPr>
        </p:nvSpPr>
        <p:spPr/>
      </p:sp>
      <p:sp>
        <p:nvSpPr>
          <p:cNvPr id="4453379"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pPr>
              <a:spcBef>
                <a:spcPts val="0"/>
              </a:spcBef>
              <a:spcAft>
                <a:spcPts val="0"/>
              </a:spcAft>
            </a:pPr>
            <a:r>
              <a:rPr lang="en-US" dirty="0" smtClean="0"/>
              <a:t>The goal of this slide is to make participants feel welcome and get to know their fellow participants, determine the participants’ general level of familiarity with the course subject matter, and discover what participants wish to accomplish during the course.</a:t>
            </a:r>
          </a:p>
          <a:p>
            <a:pPr>
              <a:spcBef>
                <a:spcPts val="0"/>
              </a:spcBef>
              <a:spcAft>
                <a:spcPts val="0"/>
              </a:spcAft>
            </a:pPr>
            <a:endParaRPr lang="en-US" dirty="0" smtClean="0"/>
          </a:p>
          <a:p>
            <a:pPr>
              <a:spcBef>
                <a:spcPts val="0"/>
              </a:spcBef>
              <a:spcAft>
                <a:spcPts val="0"/>
              </a:spcAft>
            </a:pPr>
            <a:r>
              <a:rPr lang="en-US" dirty="0" smtClean="0"/>
              <a:t>Instructors will:</a:t>
            </a:r>
          </a:p>
          <a:p>
            <a:pPr marL="239248" lvl="1" indent="-119624">
              <a:spcBef>
                <a:spcPts val="0"/>
              </a:spcBef>
              <a:spcAft>
                <a:spcPts val="0"/>
              </a:spcAft>
              <a:buFont typeface="Wingdings" pitchFamily="2" charset="2"/>
              <a:buChar char="§"/>
            </a:pPr>
            <a:r>
              <a:rPr lang="en-US" dirty="0" smtClean="0"/>
              <a:t>Introduce themselves.</a:t>
            </a:r>
          </a:p>
          <a:p>
            <a:pPr marL="239248" lvl="1" indent="-119624">
              <a:spcBef>
                <a:spcPts val="0"/>
              </a:spcBef>
              <a:spcAft>
                <a:spcPts val="0"/>
              </a:spcAft>
              <a:buFont typeface="Wingdings" pitchFamily="2" charset="2"/>
              <a:buChar char="§"/>
            </a:pPr>
            <a:r>
              <a:rPr lang="en-US" dirty="0" smtClean="0"/>
              <a:t>Ask participants to introduce themselves, mention the extent of their previous experience with mobility management, share their expectations, and volunteer specific questions or issues they want to cover during the course.</a:t>
            </a:r>
          </a:p>
          <a:p>
            <a:pPr marL="239248" lvl="1" indent="-119624">
              <a:spcBef>
                <a:spcPts val="0"/>
              </a:spcBef>
              <a:spcAft>
                <a:spcPts val="0"/>
              </a:spcAft>
              <a:buFont typeface="Wingdings" pitchFamily="2" charset="2"/>
              <a:buChar char="§"/>
            </a:pPr>
            <a:r>
              <a:rPr lang="en-US" dirty="0" smtClean="0"/>
              <a:t>Write participants’ objectives/expectations on a flip chart.</a:t>
            </a:r>
          </a:p>
          <a:p>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1314" name="Rectangle 2"/>
          <p:cNvSpPr>
            <a:spLocks noGrp="1" noRot="1" noChangeAspect="1" noChangeArrowheads="1" noTextEdit="1"/>
          </p:cNvSpPr>
          <p:nvPr>
            <p:ph type="sldImg"/>
          </p:nvPr>
        </p:nvSpPr>
        <p:spPr/>
      </p:sp>
      <p:sp>
        <p:nvSpPr>
          <p:cNvPr id="4621315" name="Rectangle 3"/>
          <p:cNvSpPr>
            <a:spLocks noGrp="1" noChangeArrowheads="1"/>
          </p:cNvSpPr>
          <p:nvPr>
            <p:ph type="body" idx="1"/>
          </p:nvPr>
        </p:nvSpPr>
        <p:spPr bwMode="auto">
          <a:xfrm>
            <a:off x="954092" y="4564067"/>
            <a:ext cx="5746759" cy="4327524"/>
          </a:xfrm>
          <a:prstGeom prst="rect">
            <a:avLst/>
          </a:prstGeom>
          <a:noFill/>
          <a:ln>
            <a:noFill/>
            <a:miter lim="800000"/>
            <a:headEnd/>
            <a:tailEnd/>
          </a:ln>
        </p:spPr>
        <p:txBody>
          <a:bodyPr lIns="94154" tIns="47078" rIns="94154" bIns="47078"/>
          <a:lstStyle/>
          <a:p>
            <a:r>
              <a:rPr lang="en-US" dirty="0" smtClean="0"/>
              <a:t>This slide lists</a:t>
            </a:r>
            <a:r>
              <a:rPr lang="en-US" baseline="0" dirty="0" smtClean="0"/>
              <a:t> the mobility options.  Each option will be discussed in detail on the following pages.</a:t>
            </a:r>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5410" name="Rectangle 2"/>
          <p:cNvSpPr>
            <a:spLocks noGrp="1" noRot="1" noChangeAspect="1" noChangeArrowheads="1" noTextEdit="1"/>
          </p:cNvSpPr>
          <p:nvPr>
            <p:ph type="sldImg"/>
          </p:nvPr>
        </p:nvSpPr>
        <p:spPr/>
      </p:sp>
      <p:sp>
        <p:nvSpPr>
          <p:cNvPr id="4625411" name="Rectangle 3"/>
          <p:cNvSpPr>
            <a:spLocks noGrp="1" noChangeArrowheads="1"/>
          </p:cNvSpPr>
          <p:nvPr>
            <p:ph type="body" idx="1"/>
          </p:nvPr>
        </p:nvSpPr>
        <p:spPr bwMode="auto">
          <a:xfrm>
            <a:off x="954092" y="4564067"/>
            <a:ext cx="5578791" cy="4327524"/>
          </a:xfrm>
          <a:prstGeom prst="rect">
            <a:avLst/>
          </a:prstGeom>
          <a:noFill/>
          <a:ln>
            <a:noFill/>
            <a:miter lim="800000"/>
            <a:headEnd/>
            <a:tailEnd/>
          </a:ln>
        </p:spPr>
        <p:txBody>
          <a:bodyPr lIns="94154" tIns="47078" rIns="94154" bIns="47078"/>
          <a:lstStyle/>
          <a:p>
            <a:pPr>
              <a:spcBef>
                <a:spcPts val="0"/>
              </a:spcBef>
            </a:pPr>
            <a:r>
              <a:rPr lang="en-US" dirty="0" smtClean="0"/>
              <a:t>“Car-sharing </a:t>
            </a:r>
            <a:r>
              <a:rPr lang="en-US" dirty="0"/>
              <a:t>actually originated out of a county government idea</a:t>
            </a:r>
            <a:r>
              <a:rPr lang="en-US" dirty="0" smtClean="0"/>
              <a:t>,” </a:t>
            </a:r>
            <a:r>
              <a:rPr lang="en-US" dirty="0"/>
              <a:t>explained John Williams, </a:t>
            </a:r>
            <a:r>
              <a:rPr lang="en-US" dirty="0" smtClean="0"/>
              <a:t>Director of Marketing </a:t>
            </a:r>
            <a:r>
              <a:rPr lang="en-US" dirty="0"/>
              <a:t>for </a:t>
            </a:r>
            <a:r>
              <a:rPr lang="en-US" dirty="0" err="1"/>
              <a:t>Flexcar</a:t>
            </a:r>
            <a:r>
              <a:rPr lang="en-US" dirty="0"/>
              <a:t>, the oldest of the car-sharing programs. </a:t>
            </a:r>
            <a:r>
              <a:rPr lang="en-US" dirty="0" smtClean="0"/>
              <a:t> “Back </a:t>
            </a:r>
            <a:r>
              <a:rPr lang="en-US" dirty="0"/>
              <a:t>in 1999, King </a:t>
            </a:r>
            <a:r>
              <a:rPr lang="en-US" dirty="0" smtClean="0"/>
              <a:t>County </a:t>
            </a:r>
            <a:r>
              <a:rPr lang="en-US" dirty="0"/>
              <a:t>Metro Transit was looking for a program that could complement its public transit system. </a:t>
            </a:r>
            <a:r>
              <a:rPr lang="en-US" dirty="0" smtClean="0"/>
              <a:t> They </a:t>
            </a:r>
            <a:r>
              <a:rPr lang="en-US" dirty="0"/>
              <a:t>had been watching the car-sharing experiment in Europe and decided that was just what they needed</a:t>
            </a:r>
            <a:r>
              <a:rPr lang="en-US" dirty="0" smtClean="0"/>
              <a:t>.”</a:t>
            </a:r>
          </a:p>
          <a:p>
            <a:pPr>
              <a:spcBef>
                <a:spcPts val="0"/>
              </a:spcBef>
            </a:pPr>
            <a:endParaRPr lang="en-US" dirty="0" smtClean="0"/>
          </a:p>
          <a:p>
            <a:pPr>
              <a:spcBef>
                <a:spcPts val="0"/>
              </a:spcBef>
            </a:pPr>
            <a:r>
              <a:rPr lang="en-US" dirty="0" smtClean="0"/>
              <a:t>Zipcar is a car-sharing </a:t>
            </a:r>
            <a:r>
              <a:rPr lang="en-US" dirty="0"/>
              <a:t>programs that allow the consumer to rent cars by the hour</a:t>
            </a:r>
            <a:r>
              <a:rPr lang="en-US" dirty="0" smtClean="0"/>
              <a:t>.  </a:t>
            </a:r>
            <a:r>
              <a:rPr lang="en-US" dirty="0"/>
              <a:t>Hourly rates include parking, gas, insurance and maintenance of the </a:t>
            </a:r>
            <a:r>
              <a:rPr lang="en-US" dirty="0" smtClean="0"/>
              <a:t>vehicle.  Zipcar </a:t>
            </a:r>
            <a:r>
              <a:rPr lang="en-US" dirty="0"/>
              <a:t>offers a variety of cars including hybrids, trucks and even </a:t>
            </a:r>
            <a:r>
              <a:rPr lang="en-US" dirty="0" smtClean="0"/>
              <a:t>mini-vans</a:t>
            </a:r>
            <a:r>
              <a:rPr lang="en-US" dirty="0"/>
              <a:t> </a:t>
            </a:r>
            <a:r>
              <a:rPr lang="en-US" dirty="0" smtClean="0"/>
              <a:t>– to </a:t>
            </a:r>
            <a:r>
              <a:rPr lang="en-US" dirty="0"/>
              <a:t>rent by the </a:t>
            </a:r>
            <a:r>
              <a:rPr lang="en-US" dirty="0" smtClean="0"/>
              <a:t>hour.  Although </a:t>
            </a:r>
            <a:r>
              <a:rPr lang="en-US" dirty="0"/>
              <a:t>cars can be rented for any length of time, the rate structures are ideally suited for those quick trips around town and not necessarily designed for the weekend visit to the </a:t>
            </a:r>
            <a:r>
              <a:rPr lang="en-US" dirty="0" smtClean="0"/>
              <a:t>country.  There are also local “hourly rental car” companies.</a:t>
            </a:r>
          </a:p>
          <a:p>
            <a:pPr>
              <a:spcBef>
                <a:spcPts val="0"/>
              </a:spcBef>
            </a:pPr>
            <a:endParaRPr lang="en-US" dirty="0" smtClean="0"/>
          </a:p>
          <a:p>
            <a:r>
              <a:rPr lang="en-US" dirty="0" err="1" smtClean="0"/>
              <a:t>PhillyCarShare</a:t>
            </a:r>
            <a:r>
              <a:rPr lang="en-US" dirty="0" smtClean="0"/>
              <a:t> is a non-profit organization that provides members with access to a fleet of vehicles on an hourly basis.  Once you join the community you get a personal key to hundreds of cars parked steps from your office and home.  Affordable rates cover gas, major insurance, and even your ride on SEPTA rail.  Drive </a:t>
            </a:r>
            <a:r>
              <a:rPr lang="en-US" dirty="0" err="1" smtClean="0"/>
              <a:t>Prius</a:t>
            </a:r>
            <a:r>
              <a:rPr lang="en-US" dirty="0" smtClean="0"/>
              <a:t> hybrids, Audis, pickups, wagons, minivans and more.  Just reserve online, hop in using your personal key, and go.</a:t>
            </a:r>
          </a:p>
          <a:p>
            <a:pPr>
              <a:spcBef>
                <a:spcPts val="0"/>
              </a:spcBef>
            </a:pPr>
            <a:endParaRPr lang="en-US" dirty="0" smtClean="0"/>
          </a:p>
          <a:p>
            <a:pPr>
              <a:spcBef>
                <a:spcPts val="0"/>
              </a:spcBef>
            </a:pPr>
            <a:endParaRPr lang="en-US" dirty="0" smtClean="0"/>
          </a:p>
          <a:p>
            <a:pPr>
              <a:spcBef>
                <a:spcPts val="0"/>
              </a:spcBef>
            </a:pPr>
            <a:r>
              <a:rPr lang="en-US" dirty="0" smtClean="0"/>
              <a:t>Source: http://www.phillycarshare.org</a:t>
            </a:r>
          </a:p>
          <a:p>
            <a:pPr>
              <a:spcBef>
                <a:spcPts val="0"/>
              </a:spcBef>
            </a:pPr>
            <a:r>
              <a:rPr lang="en-US" dirty="0" smtClean="0"/>
              <a:t>http://www.zipcar.com</a:t>
            </a:r>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93</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9506" name="Rectangle 2"/>
          <p:cNvSpPr>
            <a:spLocks noGrp="1" noRot="1" noChangeAspect="1" noChangeArrowheads="1" noTextEdit="1"/>
          </p:cNvSpPr>
          <p:nvPr>
            <p:ph type="sldImg"/>
          </p:nvPr>
        </p:nvSpPr>
        <p:spPr/>
      </p:sp>
      <p:sp>
        <p:nvSpPr>
          <p:cNvPr id="4629507" name="Rectangle 3"/>
          <p:cNvSpPr>
            <a:spLocks noGrp="1" noChangeArrowheads="1"/>
          </p:cNvSpPr>
          <p:nvPr>
            <p:ph type="body" idx="1"/>
          </p:nvPr>
        </p:nvSpPr>
        <p:spPr bwMode="auto">
          <a:xfrm>
            <a:off x="954092" y="4564067"/>
            <a:ext cx="5619431" cy="4327524"/>
          </a:xfrm>
          <a:prstGeom prst="rect">
            <a:avLst/>
          </a:prstGeom>
          <a:noFill/>
          <a:ln>
            <a:noFill/>
            <a:miter lim="800000"/>
            <a:headEnd/>
            <a:tailEnd/>
          </a:ln>
        </p:spPr>
        <p:txBody>
          <a:bodyPr lIns="94154" tIns="47078" rIns="94154" bIns="47078"/>
          <a:lstStyle/>
          <a:p>
            <a:pPr>
              <a:spcBef>
                <a:spcPts val="0"/>
              </a:spcBef>
            </a:pPr>
            <a:r>
              <a:rPr lang="en-US" dirty="0" smtClean="0"/>
              <a:t>Local carpool/vanpool commuter connections in Washington, DC – run by WASHCOG.</a:t>
            </a:r>
          </a:p>
          <a:p>
            <a:pPr>
              <a:spcBef>
                <a:spcPts val="0"/>
              </a:spcBef>
            </a:pPr>
            <a:endParaRPr lang="en-US" dirty="0" smtClean="0"/>
          </a:p>
          <a:p>
            <a:pPr>
              <a:spcBef>
                <a:spcPts val="0"/>
              </a:spcBef>
            </a:pPr>
            <a:r>
              <a:rPr lang="en-US" dirty="0" smtClean="0"/>
              <a:t>VPSI is a national vanpool company. </a:t>
            </a:r>
          </a:p>
          <a:p>
            <a:pPr>
              <a:spcBef>
                <a:spcPts val="0"/>
              </a:spcBef>
            </a:pPr>
            <a:endParaRPr lang="en-US" dirty="0" smtClean="0"/>
          </a:p>
          <a:p>
            <a:pPr>
              <a:spcBef>
                <a:spcPts val="0"/>
              </a:spcBef>
            </a:pPr>
            <a:r>
              <a:rPr lang="en-US" dirty="0" smtClean="0"/>
              <a:t>Carpooling </a:t>
            </a:r>
            <a:r>
              <a:rPr lang="en-US" dirty="0"/>
              <a:t>is when two or more commuters ride together in a private automobile on a continuing basis, regardless of their relationship to each other or the cost of sharing agreements. </a:t>
            </a:r>
            <a:r>
              <a:rPr lang="en-US" dirty="0" smtClean="0"/>
              <a:t> Carpooling </a:t>
            </a:r>
            <a:r>
              <a:rPr lang="en-US" dirty="0"/>
              <a:t>is the simplest and most </a:t>
            </a:r>
            <a:r>
              <a:rPr lang="en-US" dirty="0" smtClean="0"/>
              <a:t>common ridesharing </a:t>
            </a:r>
            <a:r>
              <a:rPr lang="en-US" dirty="0"/>
              <a:t>arrangement.  </a:t>
            </a:r>
            <a:endParaRPr lang="en-US" dirty="0" smtClean="0"/>
          </a:p>
          <a:p>
            <a:pPr>
              <a:spcBef>
                <a:spcPts val="0"/>
              </a:spcBef>
            </a:pPr>
            <a:endParaRPr lang="en-US" dirty="0"/>
          </a:p>
          <a:p>
            <a:pPr>
              <a:spcBef>
                <a:spcPts val="0"/>
              </a:spcBef>
            </a:pPr>
            <a:r>
              <a:rPr lang="en-US" dirty="0"/>
              <a:t>Finding someone to carpool is easy because employees of a single company often live near each </a:t>
            </a:r>
            <a:r>
              <a:rPr lang="en-US" dirty="0" smtClean="0"/>
              <a:t>other.  Neighbors </a:t>
            </a:r>
            <a:r>
              <a:rPr lang="en-US" dirty="0"/>
              <a:t>may work at different companies located only a short distance apart and have the same work hours. </a:t>
            </a:r>
          </a:p>
          <a:p>
            <a:pPr>
              <a:spcBef>
                <a:spcPts val="0"/>
              </a:spcBef>
            </a:pPr>
            <a:endParaRPr lang="en-US" dirty="0" smtClean="0"/>
          </a:p>
          <a:p>
            <a:pPr>
              <a:spcBef>
                <a:spcPts val="0"/>
              </a:spcBef>
            </a:pPr>
            <a:r>
              <a:rPr lang="en-US" dirty="0" smtClean="0"/>
              <a:t>Carpools </a:t>
            </a:r>
            <a:r>
              <a:rPr lang="en-US" dirty="0"/>
              <a:t>can be arranged in one of the following ways:  </a:t>
            </a:r>
          </a:p>
          <a:p>
            <a:pPr marL="119639" indent="-119639">
              <a:spcBef>
                <a:spcPts val="0"/>
              </a:spcBef>
              <a:buFont typeface="Wingdings" pitchFamily="2" charset="2"/>
              <a:buChar char="§"/>
            </a:pPr>
            <a:r>
              <a:rPr lang="en-US" dirty="0"/>
              <a:t>One person may drive all the time, while the passengers contribute only to the cost (e.g., gas and parking). </a:t>
            </a:r>
          </a:p>
          <a:p>
            <a:pPr marL="119639" indent="-119639">
              <a:spcBef>
                <a:spcPts val="0"/>
              </a:spcBef>
              <a:buFont typeface="Wingdings" pitchFamily="2" charset="2"/>
              <a:buChar char="§"/>
            </a:pPr>
            <a:r>
              <a:rPr lang="en-US" dirty="0"/>
              <a:t>Participants may alternate driving and not exchange money. </a:t>
            </a:r>
          </a:p>
          <a:p>
            <a:pPr marL="119639" indent="-119639">
              <a:spcBef>
                <a:spcPts val="0"/>
              </a:spcBef>
              <a:buFont typeface="Wingdings" pitchFamily="2" charset="2"/>
              <a:buChar char="§"/>
            </a:pPr>
            <a:r>
              <a:rPr lang="en-US" dirty="0"/>
              <a:t>The carpool driver may pick up passengers at their homes, or they may meet at a central location. </a:t>
            </a:r>
          </a:p>
          <a:p>
            <a:pPr marL="119639" indent="-119639">
              <a:spcBef>
                <a:spcPts val="0"/>
              </a:spcBef>
              <a:buFont typeface="Wingdings" pitchFamily="2" charset="2"/>
              <a:buChar char="§"/>
            </a:pPr>
            <a:r>
              <a:rPr lang="en-US" dirty="0"/>
              <a:t>Carpools can and do include family members. </a:t>
            </a:r>
            <a:endParaRPr lang="en-US" dirty="0" smtClean="0"/>
          </a:p>
          <a:p>
            <a:pPr>
              <a:spcBef>
                <a:spcPts val="0"/>
              </a:spcBef>
            </a:pPr>
            <a:endParaRPr lang="en-US" dirty="0" smtClean="0"/>
          </a:p>
          <a:p>
            <a:pPr>
              <a:spcBef>
                <a:spcPts val="0"/>
              </a:spcBef>
            </a:pPr>
            <a:r>
              <a:rPr lang="en-US" dirty="0" smtClean="0"/>
              <a:t>**Note: NTI will always request internet, but it may not always be available to access these sites.</a:t>
            </a:r>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94</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1554" name="Rectangle 2"/>
          <p:cNvSpPr>
            <a:spLocks noGrp="1" noRot="1" noChangeAspect="1" noChangeArrowheads="1" noTextEdit="1"/>
          </p:cNvSpPr>
          <p:nvPr>
            <p:ph type="sldImg"/>
          </p:nvPr>
        </p:nvSpPr>
        <p:spPr/>
      </p:sp>
      <p:sp>
        <p:nvSpPr>
          <p:cNvPr id="4631555" name="Rectangle 3"/>
          <p:cNvSpPr>
            <a:spLocks noGrp="1" noChangeArrowheads="1"/>
          </p:cNvSpPr>
          <p:nvPr>
            <p:ph type="body" idx="1"/>
          </p:nvPr>
        </p:nvSpPr>
        <p:spPr bwMode="auto">
          <a:xfrm>
            <a:off x="954093" y="4564067"/>
            <a:ext cx="5639751" cy="4327524"/>
          </a:xfrm>
          <a:prstGeom prst="rect">
            <a:avLst/>
          </a:prstGeom>
          <a:noFill/>
          <a:ln>
            <a:noFill/>
            <a:miter lim="800000"/>
            <a:headEnd/>
            <a:tailEnd/>
          </a:ln>
        </p:spPr>
        <p:txBody>
          <a:bodyPr lIns="94154" tIns="47078" rIns="94154" bIns="47078"/>
          <a:lstStyle/>
          <a:p>
            <a:pPr>
              <a:spcBef>
                <a:spcPts val="0"/>
              </a:spcBef>
            </a:pPr>
            <a:r>
              <a:rPr lang="en-US" dirty="0"/>
              <a:t>For many commuters, choosing “a smarter way to work” (e.g., sharing the ride in a carpool or vanpool, taking transit, biking or walking to work) means saving hundreds of dollars each year</a:t>
            </a:r>
            <a:r>
              <a:rPr lang="en-US" dirty="0" smtClean="0"/>
              <a:t>.  </a:t>
            </a:r>
            <a:r>
              <a:rPr lang="en-US" dirty="0"/>
              <a:t>If you’re taking “a smarter way to work” or even considering </a:t>
            </a:r>
            <a:r>
              <a:rPr lang="en-US" dirty="0" smtClean="0"/>
              <a:t>it,</a:t>
            </a:r>
            <a:r>
              <a:rPr lang="en-US" baseline="0" dirty="0" smtClean="0"/>
              <a:t> </a:t>
            </a:r>
            <a:r>
              <a:rPr lang="en-US" dirty="0" smtClean="0"/>
              <a:t>Commuter </a:t>
            </a:r>
            <a:r>
              <a:rPr lang="en-US" dirty="0"/>
              <a:t>Connections is making it even smarter with Guaranteed Ride </a:t>
            </a:r>
            <a:r>
              <a:rPr lang="en-US" dirty="0" smtClean="0"/>
              <a:t>Home (GRH).  </a:t>
            </a:r>
          </a:p>
          <a:p>
            <a:pPr>
              <a:spcBef>
                <a:spcPts val="0"/>
              </a:spcBef>
            </a:pPr>
            <a:endParaRPr lang="en-US" dirty="0" smtClean="0"/>
          </a:p>
          <a:p>
            <a:pPr>
              <a:spcBef>
                <a:spcPts val="0"/>
              </a:spcBef>
            </a:pPr>
            <a:r>
              <a:rPr lang="en-US" dirty="0" smtClean="0"/>
              <a:t>GRH </a:t>
            </a:r>
            <a:r>
              <a:rPr lang="en-US" dirty="0"/>
              <a:t>provides commuters who regularly carpool, vanpool, bike, </a:t>
            </a:r>
            <a:r>
              <a:rPr lang="en-US" dirty="0" smtClean="0"/>
              <a:t>walk, </a:t>
            </a:r>
            <a:r>
              <a:rPr lang="en-US" dirty="0"/>
              <a:t>or take transit to work with a reliable ride home when one of life’s unexpected emergencies arises</a:t>
            </a:r>
            <a:r>
              <a:rPr lang="en-US" dirty="0" smtClean="0"/>
              <a:t>.  </a:t>
            </a:r>
            <a:r>
              <a:rPr lang="en-US" dirty="0"/>
              <a:t>Commuters will be able to use GRH to get home for unexpected personal emergencies and unscheduled overtime up to FOUR times per year.  Restrictions </a:t>
            </a:r>
            <a:r>
              <a:rPr lang="en-US" dirty="0" smtClean="0"/>
              <a:t>apply, so </a:t>
            </a:r>
            <a:r>
              <a:rPr lang="en-US" dirty="0"/>
              <a:t>be sure to read the participation </a:t>
            </a:r>
            <a:r>
              <a:rPr lang="en-US" dirty="0" smtClean="0"/>
              <a:t>guidelines</a:t>
            </a:r>
            <a:r>
              <a:rPr lang="en-US" baseline="0" dirty="0" smtClean="0"/>
              <a:t> (costs and regulations may vary by state).</a:t>
            </a:r>
            <a:endParaRPr lang="en-US" dirty="0" smtClean="0"/>
          </a:p>
          <a:p>
            <a:pPr>
              <a:spcBef>
                <a:spcPts val="0"/>
              </a:spcBef>
            </a:pPr>
            <a:endParaRPr lang="en-US" dirty="0" smtClean="0"/>
          </a:p>
          <a:p>
            <a:pPr>
              <a:spcBef>
                <a:spcPts val="0"/>
              </a:spcBef>
            </a:pPr>
            <a:r>
              <a:rPr lang="en-US" dirty="0" smtClean="0"/>
              <a:t>GRH </a:t>
            </a:r>
            <a:r>
              <a:rPr lang="en-US" dirty="0"/>
              <a:t>is designed to rescue commuters who are worried about how they’ll get home when an emergency arises</a:t>
            </a:r>
            <a:r>
              <a:rPr lang="en-US" dirty="0" smtClean="0"/>
              <a:t>.  </a:t>
            </a:r>
            <a:r>
              <a:rPr lang="en-US" dirty="0"/>
              <a:t>Knowing there’s a guaranteed ride home allows you to use commuting options like transit and carpools with confidence</a:t>
            </a:r>
            <a:r>
              <a:rPr lang="en-US" dirty="0" smtClean="0"/>
              <a:t>.  Think of it like insurance.</a:t>
            </a:r>
            <a:endParaRPr lang="en-US" dirty="0"/>
          </a:p>
          <a:p>
            <a:pPr>
              <a:spcBef>
                <a:spcPts val="0"/>
              </a:spcBef>
            </a:pPr>
            <a:endParaRPr lang="en-US" dirty="0" smtClean="0"/>
          </a:p>
          <a:p>
            <a:pPr>
              <a:spcBef>
                <a:spcPts val="0"/>
              </a:spcBef>
            </a:pPr>
            <a:r>
              <a:rPr lang="en-US" dirty="0" smtClean="0"/>
              <a:t>Questions</a:t>
            </a:r>
            <a:r>
              <a:rPr lang="en-US" dirty="0"/>
              <a:t>? Call us at 1-800-745-RIDE</a:t>
            </a:r>
            <a:r>
              <a:rPr lang="en-US" dirty="0" smtClean="0"/>
              <a:t>.</a:t>
            </a:r>
          </a:p>
          <a:p>
            <a:pPr>
              <a:spcBef>
                <a:spcPts val="0"/>
              </a:spcBef>
            </a:pPr>
            <a:endParaRPr lang="en-US" dirty="0" smtClean="0"/>
          </a:p>
          <a:p>
            <a:pPr>
              <a:spcBef>
                <a:spcPts val="0"/>
              </a:spcBef>
            </a:pPr>
            <a:r>
              <a:rPr lang="en-US" dirty="0" smtClean="0"/>
              <a:t>http://www.commuterpage.com/ridehome.htm</a:t>
            </a:r>
            <a:endParaRPr lang="en-US" dirty="0"/>
          </a:p>
          <a:p>
            <a:pPr>
              <a:spcBef>
                <a:spcPct val="30000"/>
              </a:spcBef>
            </a:pPr>
            <a:endParaRPr lang="en-US" dirty="0"/>
          </a:p>
          <a:p>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95</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3602" name="Rectangle 2"/>
          <p:cNvSpPr>
            <a:spLocks noGrp="1" noRot="1" noChangeAspect="1" noChangeArrowheads="1" noTextEdit="1"/>
          </p:cNvSpPr>
          <p:nvPr>
            <p:ph type="sldImg"/>
          </p:nvPr>
        </p:nvSpPr>
        <p:spPr/>
      </p:sp>
      <p:sp>
        <p:nvSpPr>
          <p:cNvPr id="4633603" name="Rectangle 3"/>
          <p:cNvSpPr>
            <a:spLocks noGrp="1" noChangeArrowheads="1"/>
          </p:cNvSpPr>
          <p:nvPr>
            <p:ph type="body" idx="1"/>
          </p:nvPr>
        </p:nvSpPr>
        <p:spPr bwMode="auto">
          <a:xfrm>
            <a:off x="954090" y="4564067"/>
            <a:ext cx="5407026" cy="4327524"/>
          </a:xfrm>
          <a:prstGeom prst="rect">
            <a:avLst/>
          </a:prstGeom>
          <a:noFill/>
          <a:ln>
            <a:noFill/>
            <a:miter lim="800000"/>
            <a:headEnd/>
            <a:tailEnd/>
          </a:ln>
        </p:spPr>
        <p:txBody>
          <a:bodyPr lIns="94154" tIns="47078" rIns="94154" bIns="47078"/>
          <a:lstStyle/>
          <a:p>
            <a:pPr>
              <a:spcBef>
                <a:spcPts val="0"/>
              </a:spcBef>
            </a:pPr>
            <a:r>
              <a:rPr lang="en-US" u="sng" dirty="0" smtClean="0"/>
              <a:t>Slugging and slug lines</a:t>
            </a:r>
            <a:r>
              <a:rPr lang="en-US" dirty="0" smtClean="0"/>
              <a:t>:</a:t>
            </a:r>
          </a:p>
          <a:p>
            <a:pPr>
              <a:spcBef>
                <a:spcPts val="0"/>
              </a:spcBef>
            </a:pPr>
            <a:r>
              <a:rPr lang="en-US" dirty="0" smtClean="0"/>
              <a:t>Slugging is a term used to describe a unique form of commuting found in the Washington,</a:t>
            </a:r>
            <a:r>
              <a:rPr lang="en-US" baseline="0" dirty="0" smtClean="0"/>
              <a:t> DC area.  It has thousands of vehicles at its disposal, moves thousands of commuters daily, and the best part, it’s free!  Not only is it free, but it gets people to and from work faster than the typical bus, metro, or train.  It’s unique because it’s not a government sponsored commuter program, but one created out of ingenuity from local citizens to solve commuter problems.</a:t>
            </a:r>
          </a:p>
          <a:p>
            <a:pPr>
              <a:spcBef>
                <a:spcPts val="0"/>
              </a:spcBef>
            </a:pPr>
            <a:endParaRPr lang="en-US" u="sng" baseline="0" dirty="0" smtClean="0"/>
          </a:p>
          <a:p>
            <a:pPr defTabSz="957343">
              <a:spcBef>
                <a:spcPts val="0"/>
              </a:spcBef>
              <a:defRPr/>
            </a:pPr>
            <a:r>
              <a:rPr lang="en-US" baseline="0" dirty="0" smtClean="0"/>
              <a:t>Usually slug lines appear at park-and-ride lots.</a:t>
            </a:r>
            <a:endParaRPr lang="en-US" dirty="0" smtClean="0"/>
          </a:p>
          <a:p>
            <a:pPr>
              <a:spcBef>
                <a:spcPts val="0"/>
              </a:spcBef>
            </a:pPr>
            <a:endParaRPr lang="en-US" dirty="0" smtClean="0"/>
          </a:p>
          <a:p>
            <a:pPr>
              <a:spcBef>
                <a:spcPts val="0"/>
              </a:spcBef>
            </a:pPr>
            <a:r>
              <a:rPr lang="en-US" dirty="0" smtClean="0"/>
              <a:t>Austin, TX – Another term for slugging is “body snatching.”</a:t>
            </a:r>
          </a:p>
          <a:p>
            <a:pPr>
              <a:spcBef>
                <a:spcPts val="0"/>
              </a:spcBef>
            </a:pPr>
            <a:r>
              <a:rPr lang="en-US" dirty="0" smtClean="0"/>
              <a:t>San Francisco,</a:t>
            </a:r>
            <a:r>
              <a:rPr lang="en-US" baseline="0" dirty="0" smtClean="0"/>
              <a:t> CA – Also has slugging.</a:t>
            </a:r>
          </a:p>
          <a:p>
            <a:pPr>
              <a:spcBef>
                <a:spcPts val="0"/>
              </a:spcBef>
            </a:pPr>
            <a:endParaRPr lang="en-US" baseline="0" dirty="0" smtClean="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96</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7698" name="Rectangle 2"/>
          <p:cNvSpPr>
            <a:spLocks noGrp="1" noRot="1" noChangeAspect="1" noChangeArrowheads="1" noTextEdit="1"/>
          </p:cNvSpPr>
          <p:nvPr>
            <p:ph type="sldImg"/>
          </p:nvPr>
        </p:nvSpPr>
        <p:spPr/>
      </p:sp>
      <p:sp>
        <p:nvSpPr>
          <p:cNvPr id="4637699" name="Rectangle 3"/>
          <p:cNvSpPr>
            <a:spLocks noGrp="1" noChangeArrowheads="1"/>
          </p:cNvSpPr>
          <p:nvPr>
            <p:ph type="body" idx="1"/>
          </p:nvPr>
        </p:nvSpPr>
        <p:spPr bwMode="auto">
          <a:xfrm>
            <a:off x="715264" y="4564067"/>
            <a:ext cx="6307328" cy="4327524"/>
          </a:xfrm>
          <a:prstGeom prst="rect">
            <a:avLst/>
          </a:prstGeom>
          <a:noFill/>
          <a:ln>
            <a:noFill/>
            <a:miter lim="800000"/>
            <a:headEnd/>
            <a:tailEnd/>
          </a:ln>
        </p:spPr>
        <p:txBody>
          <a:bodyPr lIns="94154" tIns="47078" rIns="94154" bIns="47078"/>
          <a:lstStyle/>
          <a:p>
            <a:pPr marL="119639" indent="-119639">
              <a:buFont typeface="Wingdings" pitchFamily="2" charset="2"/>
              <a:buChar char="§"/>
            </a:pPr>
            <a:r>
              <a:rPr lang="en-US" dirty="0" smtClean="0"/>
              <a:t>National network</a:t>
            </a:r>
            <a:r>
              <a:rPr lang="en-US" baseline="0" dirty="0" smtClean="0"/>
              <a:t> – </a:t>
            </a:r>
            <a:r>
              <a:rPr lang="en-US" dirty="0" smtClean="0"/>
              <a:t>Independent Transportation Network (ITN)</a:t>
            </a:r>
            <a:r>
              <a:rPr lang="en-US" baseline="0" dirty="0" smtClean="0"/>
              <a:t> f</a:t>
            </a:r>
            <a:r>
              <a:rPr lang="en-US" dirty="0" smtClean="0"/>
              <a:t>ranchise fee of $100,000 – 15 installations.</a:t>
            </a:r>
          </a:p>
          <a:p>
            <a:pPr marL="119639" indent="-119639">
              <a:buFont typeface="Wingdings" pitchFamily="2" charset="2"/>
              <a:buChar char="§"/>
            </a:pPr>
            <a:r>
              <a:rPr lang="en-US" dirty="0" smtClean="0"/>
              <a:t>Local network</a:t>
            </a:r>
          </a:p>
          <a:p>
            <a:pPr marL="119639" indent="-119639">
              <a:buFont typeface="Wingdings" pitchFamily="2" charset="2"/>
              <a:buChar char="§"/>
            </a:pPr>
            <a:endParaRPr lang="en-US" dirty="0" smtClean="0"/>
          </a:p>
          <a:p>
            <a:pPr>
              <a:buFont typeface="Wingdings" pitchFamily="2" charset="2"/>
              <a:buNone/>
            </a:pPr>
            <a:r>
              <a:rPr lang="en-US" dirty="0" smtClean="0"/>
              <a:t>Ride Bank is a process</a:t>
            </a:r>
            <a:r>
              <a:rPr lang="en-US" baseline="0" dirty="0" smtClean="0"/>
              <a:t> to get people, who no longer drive, to have mobility.  You pay money to a “Ride Bank,” and when you need a ride, it’s paid.  </a:t>
            </a:r>
            <a:r>
              <a:rPr lang="en-US" u="sng" baseline="0" dirty="0" smtClean="0"/>
              <a:t>Or</a:t>
            </a:r>
            <a:r>
              <a:rPr lang="en-US" u="none" baseline="0" dirty="0" smtClean="0"/>
              <a:t>, you can provide rides prior to giving up your car to earn points in your bank.  Then you can have rides in the future.  You can also “gift” rides (e.g., children put money in mom/dad’s ride bank).  There is also a “personals” option, which allows you to have the same driver every time.</a:t>
            </a:r>
            <a:endParaRPr lang="en-US" dirty="0" smtClean="0"/>
          </a:p>
          <a:p>
            <a:endParaRPr lang="en-US" dirty="0" smtClean="0"/>
          </a:p>
          <a:p>
            <a:r>
              <a:rPr lang="en-US" dirty="0" smtClean="0"/>
              <a:t>Source: “The Feel-Good</a:t>
            </a:r>
            <a:r>
              <a:rPr lang="en-US" baseline="0" dirty="0" smtClean="0"/>
              <a:t> Alternative to Driving”</a:t>
            </a:r>
            <a:r>
              <a:rPr lang="en-US" dirty="0" smtClean="0"/>
              <a:t> </a:t>
            </a:r>
            <a:r>
              <a:rPr lang="en-US" baseline="0" dirty="0" smtClean="0"/>
              <a:t>http://www.aarp.org/content/aarp/en/home/family/articles/life_after_driving.comments.0.html </a:t>
            </a:r>
            <a:endParaRPr lang="en-US" dirty="0"/>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97</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2679" y="4377266"/>
            <a:ext cx="6764185" cy="4320213"/>
          </a:xfrm>
        </p:spPr>
        <p:txBody>
          <a:bodyPr>
            <a:noAutofit/>
          </a:bodyPr>
          <a:lstStyle/>
          <a:p>
            <a:r>
              <a:rPr lang="en-US" dirty="0" smtClean="0"/>
              <a:t>Voucher programs were established in the early 1970’s.  Vouchers are tickets or coupons that eligible riders give to participating transportation providers in exchange for a ride. </a:t>
            </a:r>
          </a:p>
          <a:p>
            <a:pPr marL="239277" lvl="1" indent="-119639">
              <a:buFont typeface="Wingdings" pitchFamily="2" charset="2"/>
              <a:buChar char="§"/>
            </a:pPr>
            <a:r>
              <a:rPr lang="en-US" u="sng" dirty="0" smtClean="0"/>
              <a:t>Checkbook model </a:t>
            </a:r>
            <a:r>
              <a:rPr lang="en-US" dirty="0" smtClean="0"/>
              <a:t>– Customers receive a pre-printed checkbook with an allocation of miles or trips from a support agency (e.g., Independent Living Center).  The customer trades the check for a ride with a volunteer or transit agency driver.  The support agency helps locate rides, offers planning support, allocates vouchers and reimburses drivers.  Although volunteer drivers are paid, the driver maintains volunteer status under IRS rules.</a:t>
            </a:r>
          </a:p>
          <a:p>
            <a:pPr marL="239277" lvl="1" indent="-119639">
              <a:buFont typeface="Wingdings" pitchFamily="2" charset="2"/>
              <a:buChar char="§"/>
            </a:pPr>
            <a:r>
              <a:rPr lang="en-US" u="sng" dirty="0" err="1" smtClean="0"/>
              <a:t>i</a:t>
            </a:r>
            <a:r>
              <a:rPr lang="en-US" u="sng" dirty="0" smtClean="0"/>
              <a:t>-voucher model</a:t>
            </a:r>
            <a:r>
              <a:rPr lang="en-US" dirty="0" smtClean="0"/>
              <a:t> – A human service agency or other entity sets up, authorizes, and tracks ride programs using special software.  Voucher sites print and mail </a:t>
            </a:r>
            <a:r>
              <a:rPr lang="en-US" dirty="0" err="1" smtClean="0"/>
              <a:t>i</a:t>
            </a:r>
            <a:r>
              <a:rPr lang="en-US" dirty="0" smtClean="0"/>
              <a:t>-vouchers to eligible riders or send bus ledgers to transit providers.  </a:t>
            </a:r>
            <a:r>
              <a:rPr lang="en-US" dirty="0" err="1" smtClean="0"/>
              <a:t>i</a:t>
            </a:r>
            <a:r>
              <a:rPr lang="en-US" dirty="0" smtClean="0"/>
              <a:t>-vouchers contain information about destinations, mileage, value, and documentation (e.g., driver’s signature, rider data).  Voucher sites reimburse drivers and service providers and invoice funding sources. </a:t>
            </a:r>
          </a:p>
          <a:p>
            <a:r>
              <a:rPr lang="en-US" dirty="0" smtClean="0"/>
              <a:t>Voucher programs are typically funded by one or more state or local agencies.  They can also be funded with federal money.  Voucher systems give people living in rural areas choice and control in managing their lives.  Take full advantage of both formal and informal transportation networks (e.g., public transit, taxis, human service transportation providers, volunteer drivers, family,</a:t>
            </a:r>
            <a:r>
              <a:rPr lang="en-US" baseline="0" dirty="0" smtClean="0"/>
              <a:t> </a:t>
            </a:r>
            <a:r>
              <a:rPr lang="en-US" dirty="0" smtClean="0"/>
              <a:t>neighbors). </a:t>
            </a:r>
          </a:p>
          <a:p>
            <a:endParaRPr lang="en-US" dirty="0" smtClean="0"/>
          </a:p>
          <a:p>
            <a:r>
              <a:rPr lang="en-US" dirty="0" smtClean="0"/>
              <a:t>Example – Association of Programs for Rural Independent Living (APRIL)</a:t>
            </a:r>
          </a:p>
          <a:p>
            <a:pPr marL="239277" lvl="1" indent="-119639">
              <a:buFont typeface="Wingdings" pitchFamily="2" charset="2"/>
              <a:buChar char="§"/>
            </a:pPr>
            <a:r>
              <a:rPr lang="en-US" dirty="0" smtClean="0"/>
              <a:t>Transportation Voucher Project 2001-2006</a:t>
            </a:r>
          </a:p>
          <a:p>
            <a:pPr marL="239277" lvl="1" indent="-119639">
              <a:buFont typeface="Wingdings" pitchFamily="2" charset="2"/>
              <a:buChar char="§"/>
            </a:pPr>
            <a:r>
              <a:rPr lang="en-US" dirty="0" smtClean="0"/>
              <a:t>A total of 16 sites in 10 states across the country</a:t>
            </a:r>
          </a:p>
          <a:p>
            <a:pPr marL="239277" lvl="1" indent="-119639">
              <a:buFont typeface="Wingdings" pitchFamily="2" charset="2"/>
              <a:buChar char="§"/>
            </a:pPr>
            <a:r>
              <a:rPr lang="en-US" dirty="0" smtClean="0"/>
              <a:t>$1.5M over 5 years</a:t>
            </a:r>
          </a:p>
          <a:p>
            <a:pPr marL="239277" lvl="1" indent="-119639">
              <a:buFont typeface="Wingdings" pitchFamily="2" charset="2"/>
              <a:buChar char="§"/>
            </a:pPr>
            <a:r>
              <a:rPr lang="en-US" dirty="0" smtClean="0"/>
              <a:t>Critical to success were </a:t>
            </a:r>
            <a:r>
              <a:rPr lang="en-US" dirty="0" err="1" smtClean="0"/>
              <a:t>CTCs</a:t>
            </a:r>
            <a:r>
              <a:rPr lang="en-US" dirty="0" smtClean="0"/>
              <a:t> (Community Transportation Coordinators) in implementing and administering the project – </a:t>
            </a:r>
            <a:r>
              <a:rPr lang="en-US" dirty="0" err="1" smtClean="0"/>
              <a:t>CTCs</a:t>
            </a:r>
            <a:r>
              <a:rPr lang="en-US" dirty="0" smtClean="0"/>
              <a:t> are Mobility Managers.</a:t>
            </a:r>
          </a:p>
          <a:p>
            <a:pPr marL="0" lvl="1"/>
            <a:r>
              <a:rPr lang="en-US" dirty="0" smtClean="0"/>
              <a:t>Example – Houston METRO</a:t>
            </a:r>
          </a:p>
          <a:p>
            <a:pPr marL="239337" lvl="1">
              <a:spcBef>
                <a:spcPts val="301"/>
              </a:spcBef>
            </a:pPr>
            <a:r>
              <a:rPr lang="en-US" dirty="0" smtClean="0"/>
              <a:t>Houston provides monthly vouchers to taxi companies.  The user calls the taxi company direct.  The user pays the ADA fare, and METRO pays up to $9.00 more.  The user pays after $11.00.  Average cost  to METRO is much less (in the $5.00/trip range) than METRO ADA, which is over $20.00/trip.  This </a:t>
            </a:r>
            <a:r>
              <a:rPr lang="en-US" b="1" u="sng" dirty="0" smtClean="0"/>
              <a:t>cannot</a:t>
            </a:r>
            <a:r>
              <a:rPr lang="en-US" dirty="0" smtClean="0"/>
              <a:t> be counted as an ADA trip, because the user can potentially pay more than twice the METRO base fare.</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0144400-9268-407D-9DE4-692446659C5C}" type="slidenum">
              <a:rPr lang="en-US" smtClean="0"/>
              <a:pPr>
                <a:defRPr/>
              </a:pPr>
              <a:t>98</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3842" name="Rectangle 2"/>
          <p:cNvSpPr>
            <a:spLocks noGrp="1" noRot="1" noChangeAspect="1" noChangeArrowheads="1" noTextEdit="1"/>
          </p:cNvSpPr>
          <p:nvPr>
            <p:ph type="sldImg"/>
          </p:nvPr>
        </p:nvSpPr>
        <p:spPr/>
      </p:sp>
      <p:sp>
        <p:nvSpPr>
          <p:cNvPr id="4643843" name="Rectangle 3"/>
          <p:cNvSpPr>
            <a:spLocks noGrp="1" noChangeArrowheads="1"/>
          </p:cNvSpPr>
          <p:nvPr>
            <p:ph type="body" idx="1"/>
          </p:nvPr>
        </p:nvSpPr>
        <p:spPr bwMode="auto">
          <a:xfrm>
            <a:off x="612436" y="4564065"/>
            <a:ext cx="6317159" cy="4623970"/>
          </a:xfrm>
          <a:prstGeom prst="rect">
            <a:avLst/>
          </a:prstGeom>
          <a:noFill/>
          <a:ln>
            <a:noFill/>
            <a:miter lim="800000"/>
            <a:headEnd/>
            <a:tailEnd/>
          </a:ln>
        </p:spPr>
        <p:txBody>
          <a:bodyPr lIns="94154" tIns="47078" rIns="94154" bIns="47078">
            <a:normAutofit/>
          </a:bodyPr>
          <a:lstStyle/>
          <a:p>
            <a:r>
              <a:rPr lang="en-US" b="1" dirty="0"/>
              <a:t>Establishing and Managing a Volunteer Driver Pool:</a:t>
            </a:r>
            <a:r>
              <a:rPr lang="en-US" dirty="0"/>
              <a:t> Maintaining a well trained, enthusiastic driving staff is key to the success of any volunteer transportation program. </a:t>
            </a:r>
            <a:r>
              <a:rPr lang="en-US" dirty="0" smtClean="0"/>
              <a:t> Whether </a:t>
            </a:r>
            <a:r>
              <a:rPr lang="en-US" dirty="0"/>
              <a:t>a driver uses an agency-owned vehicle or their own vehicle (POV), he/she is responsible for the safety of all </a:t>
            </a:r>
            <a:r>
              <a:rPr lang="en-US" dirty="0" smtClean="0"/>
              <a:t>riders.  There </a:t>
            </a:r>
            <a:r>
              <a:rPr lang="en-US" dirty="0"/>
              <a:t>are two important features to remember when developing or managing a volunteer driver workforce. </a:t>
            </a:r>
          </a:p>
          <a:p>
            <a:pPr marL="188610" indent="-188610">
              <a:buFontTx/>
              <a:buAutoNum type="arabicPeriod"/>
            </a:pPr>
            <a:r>
              <a:rPr lang="en-US" dirty="0"/>
              <a:t>It is important to recognize that all drivers, whether using agency vehicles or their personal vehicles, should be appropriately trained to safely carry out their </a:t>
            </a:r>
            <a:r>
              <a:rPr lang="en-US" dirty="0" smtClean="0"/>
              <a:t>responsibilities.</a:t>
            </a:r>
          </a:p>
          <a:p>
            <a:pPr marL="188610" indent="-188610">
              <a:buFontTx/>
              <a:buAutoNum type="arabicPeriod"/>
            </a:pPr>
            <a:r>
              <a:rPr lang="en-US" dirty="0" smtClean="0"/>
              <a:t>All </a:t>
            </a:r>
            <a:r>
              <a:rPr lang="en-US" dirty="0"/>
              <a:t>volunteer drivers who operate agency vehicles should follow the same policies and procedures as paid drivers (if any) operating similar vehicles for the </a:t>
            </a:r>
            <a:r>
              <a:rPr lang="en-US" dirty="0" smtClean="0"/>
              <a:t>sponsoring organization</a:t>
            </a:r>
            <a:r>
              <a:rPr lang="en-US" dirty="0"/>
              <a:t>. </a:t>
            </a:r>
          </a:p>
          <a:p>
            <a:pPr marL="188610" indent="-188610"/>
            <a:endParaRPr lang="en-US" dirty="0"/>
          </a:p>
          <a:p>
            <a:r>
              <a:rPr lang="en-US" b="1" dirty="0"/>
              <a:t>Training Volunteer Drivers:</a:t>
            </a:r>
            <a:r>
              <a:rPr lang="en-US" dirty="0"/>
              <a:t> Sponsoring </a:t>
            </a:r>
            <a:r>
              <a:rPr lang="en-US" dirty="0" smtClean="0"/>
              <a:t>organizations </a:t>
            </a:r>
            <a:r>
              <a:rPr lang="en-US" dirty="0"/>
              <a:t>have the responsibility of assuring that transportation volunteers and staff have the tools necessary to be successful in their positions. Success depends on proper selection and management of volunteer and paid drivers including quality program orientation, training and evaluation</a:t>
            </a:r>
            <a:r>
              <a:rPr lang="en-US" dirty="0" smtClean="0"/>
              <a:t>.  The </a:t>
            </a:r>
            <a:r>
              <a:rPr lang="en-US" dirty="0"/>
              <a:t>quality of service and the </a:t>
            </a:r>
            <a:r>
              <a:rPr lang="en-US" dirty="0" smtClean="0"/>
              <a:t>sponsoring organization’s </a:t>
            </a:r>
            <a:r>
              <a:rPr lang="en-US" dirty="0"/>
              <a:t>access to insurance depend upon the driver's ability to effectively interact with the community and to safely operate specialized vehicles. </a:t>
            </a:r>
            <a:r>
              <a:rPr lang="en-US" dirty="0" smtClean="0"/>
              <a:t> Drivers </a:t>
            </a:r>
            <a:r>
              <a:rPr lang="en-US" dirty="0"/>
              <a:t>who transport community members are legally held to a higher degree of care than any other driver on the </a:t>
            </a:r>
            <a:r>
              <a:rPr lang="en-US" dirty="0" smtClean="0"/>
              <a:t>road.  A sponsoring organization </a:t>
            </a:r>
            <a:r>
              <a:rPr lang="en-US" dirty="0"/>
              <a:t>should require specific training for all drivers operating vehicles or providing transportation services as part of a volunteer driver </a:t>
            </a:r>
            <a:r>
              <a:rPr lang="en-US" dirty="0" smtClean="0"/>
              <a:t>program.  Training </a:t>
            </a:r>
            <a:r>
              <a:rPr lang="en-US" dirty="0"/>
              <a:t>for all volunteers should be structured to conform to the duties in the job description. </a:t>
            </a:r>
            <a:r>
              <a:rPr lang="en-US" dirty="0" smtClean="0"/>
              <a:t> Programs </a:t>
            </a:r>
            <a:r>
              <a:rPr lang="en-US" dirty="0"/>
              <a:t>should either identify a staff person or persons to be a trainer or can arrange for timely access to other trainers. </a:t>
            </a:r>
          </a:p>
          <a:p>
            <a:pPr marL="188610" indent="-188610"/>
            <a:endParaRPr lang="en-US" dirty="0"/>
          </a:p>
          <a:p>
            <a:r>
              <a:rPr lang="en-US" b="1" dirty="0"/>
              <a:t>Program Records</a:t>
            </a:r>
            <a:r>
              <a:rPr lang="en-US" dirty="0"/>
              <a:t>: The s</a:t>
            </a:r>
            <a:r>
              <a:rPr lang="en-US" dirty="0" smtClean="0"/>
              <a:t>ponsoring organization </a:t>
            </a:r>
            <a:r>
              <a:rPr lang="en-US" dirty="0"/>
              <a:t>must have a file containing all pertinent information about each </a:t>
            </a:r>
            <a:r>
              <a:rPr lang="en-US" dirty="0" smtClean="0"/>
              <a:t>driver.  The </a:t>
            </a:r>
            <a:r>
              <a:rPr lang="en-US" dirty="0"/>
              <a:t>Federal Privacy Act covers volunteer drivers. </a:t>
            </a:r>
            <a:r>
              <a:rPr lang="en-US" dirty="0" smtClean="0"/>
              <a:t> All </a:t>
            </a:r>
            <a:r>
              <a:rPr lang="en-US" dirty="0"/>
              <a:t>personal information about the driver should be covered by a written confidentiality policy that parallels the organization's personnel policies. The following is a list of the documents, and related information, to be maintained in driver files: </a:t>
            </a:r>
            <a:r>
              <a:rPr lang="en-US" dirty="0" smtClean="0"/>
              <a:t>original </a:t>
            </a:r>
            <a:r>
              <a:rPr lang="en-US" dirty="0"/>
              <a:t>volunteer/employment </a:t>
            </a:r>
            <a:r>
              <a:rPr lang="en-US" dirty="0" smtClean="0"/>
              <a:t>application, interview </a:t>
            </a:r>
            <a:r>
              <a:rPr lang="en-US" dirty="0"/>
              <a:t>and reference check </a:t>
            </a:r>
            <a:r>
              <a:rPr lang="en-US" dirty="0" smtClean="0"/>
              <a:t>documentation, criminal </a:t>
            </a:r>
            <a:r>
              <a:rPr lang="en-US" dirty="0"/>
              <a:t>history </a:t>
            </a:r>
            <a:r>
              <a:rPr lang="en-US" dirty="0" smtClean="0"/>
              <a:t>documentation, Department </a:t>
            </a:r>
            <a:r>
              <a:rPr lang="en-US" dirty="0"/>
              <a:t>of </a:t>
            </a:r>
            <a:r>
              <a:rPr lang="en-US" dirty="0" smtClean="0"/>
              <a:t>Licensing </a:t>
            </a:r>
            <a:r>
              <a:rPr lang="en-US" dirty="0"/>
              <a:t>history report and any subsequent history reports </a:t>
            </a:r>
            <a:r>
              <a:rPr lang="en-US" dirty="0" smtClean="0"/>
              <a:t>generated, copy </a:t>
            </a:r>
            <a:r>
              <a:rPr lang="en-US" dirty="0"/>
              <a:t>of current drivers </a:t>
            </a:r>
            <a:r>
              <a:rPr lang="en-US" dirty="0" smtClean="0"/>
              <a:t>license, copy </a:t>
            </a:r>
            <a:r>
              <a:rPr lang="en-US" dirty="0"/>
              <a:t>of training </a:t>
            </a:r>
            <a:r>
              <a:rPr lang="en-US" dirty="0" smtClean="0"/>
              <a:t>certifications, on-going </a:t>
            </a:r>
            <a:r>
              <a:rPr lang="en-US" dirty="0"/>
              <a:t>objective </a:t>
            </a:r>
            <a:r>
              <a:rPr lang="en-US" dirty="0" smtClean="0"/>
              <a:t>documentation, any </a:t>
            </a:r>
            <a:r>
              <a:rPr lang="en-US" dirty="0"/>
              <a:t>documentation relevant to </a:t>
            </a:r>
            <a:r>
              <a:rPr lang="en-US" dirty="0" smtClean="0"/>
              <a:t>performance, and a copy </a:t>
            </a:r>
            <a:r>
              <a:rPr lang="en-US" dirty="0"/>
              <a:t>of current personal automobile insurance </a:t>
            </a:r>
            <a:r>
              <a:rPr lang="en-US" dirty="0" smtClean="0"/>
              <a:t>card.  Personal </a:t>
            </a:r>
            <a:r>
              <a:rPr lang="en-US" dirty="0"/>
              <a:t>auto insurance verification must be kept current. </a:t>
            </a:r>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99</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1794" name="Rectangle 2"/>
          <p:cNvSpPr>
            <a:spLocks noGrp="1" noRot="1" noChangeAspect="1" noChangeArrowheads="1" noTextEdit="1"/>
          </p:cNvSpPr>
          <p:nvPr>
            <p:ph type="sldImg"/>
          </p:nvPr>
        </p:nvSpPr>
        <p:spPr/>
      </p:sp>
      <p:sp>
        <p:nvSpPr>
          <p:cNvPr id="4641795" name="Rectangle 3"/>
          <p:cNvSpPr>
            <a:spLocks noGrp="1" noChangeArrowheads="1"/>
          </p:cNvSpPr>
          <p:nvPr>
            <p:ph type="body" idx="1"/>
          </p:nvPr>
        </p:nvSpPr>
        <p:spPr bwMode="auto">
          <a:xfrm>
            <a:off x="429161" y="4400376"/>
            <a:ext cx="6723481" cy="4327524"/>
          </a:xfrm>
          <a:prstGeom prst="rect">
            <a:avLst/>
          </a:prstGeom>
          <a:noFill/>
          <a:ln>
            <a:noFill/>
            <a:miter lim="800000"/>
            <a:headEnd/>
            <a:tailEnd/>
          </a:ln>
        </p:spPr>
        <p:txBody>
          <a:bodyPr lIns="94154" tIns="47078" rIns="94154" bIns="47078">
            <a:noAutofit/>
          </a:bodyPr>
          <a:lstStyle/>
          <a:p>
            <a:pPr>
              <a:spcBef>
                <a:spcPts val="0"/>
              </a:spcBef>
            </a:pPr>
            <a:r>
              <a:rPr lang="en-US" sz="900" dirty="0"/>
              <a:t>A major resource in rural areas are volunteer programs.  </a:t>
            </a:r>
            <a:r>
              <a:rPr lang="en-US" sz="900" dirty="0" smtClean="0"/>
              <a:t>Below are 2 examples.</a:t>
            </a:r>
          </a:p>
          <a:p>
            <a:pPr>
              <a:spcBef>
                <a:spcPts val="0"/>
              </a:spcBef>
            </a:pPr>
            <a:endParaRPr lang="en-US" sz="900" dirty="0" smtClean="0"/>
          </a:p>
          <a:p>
            <a:pPr marL="239337" indent="-239337">
              <a:spcBef>
                <a:spcPts val="0"/>
              </a:spcBef>
              <a:buAutoNum type="arabicPeriod"/>
            </a:pPr>
            <a:r>
              <a:rPr lang="en-US" sz="900" dirty="0" smtClean="0"/>
              <a:t>State </a:t>
            </a:r>
            <a:r>
              <a:rPr lang="en-US" sz="900" dirty="0"/>
              <a:t>of Washington has developed an elaborate volunteer </a:t>
            </a:r>
            <a:r>
              <a:rPr lang="en-US" sz="900" dirty="0" smtClean="0"/>
              <a:t>program – Agency Council on Coordinated Transportation (ACCT).</a:t>
            </a:r>
          </a:p>
          <a:p>
            <a:pPr marL="239337" indent="-239337">
              <a:spcBef>
                <a:spcPts val="0"/>
              </a:spcBef>
            </a:pPr>
            <a:r>
              <a:rPr lang="en-US" sz="900" dirty="0" smtClean="0"/>
              <a:t>	</a:t>
            </a:r>
            <a:r>
              <a:rPr lang="en-US" sz="900" b="1" u="sng" dirty="0" smtClean="0"/>
              <a:t>Reason ACCT Was Created</a:t>
            </a:r>
            <a:r>
              <a:rPr lang="en-US" sz="900" b="1" dirty="0" smtClean="0"/>
              <a:t> </a:t>
            </a:r>
            <a:r>
              <a:rPr lang="en-US" sz="900" dirty="0" smtClean="0"/>
              <a:t>– The legislature found that transportation systems for persons with specials needs were not operated as efficiently as possible.  Often people cannot access needed services because of transportation barriers.  A structure was needed that could communicate across organizational boundaries and facilitate coordinated special needs transportation systems through collaborative state and community processes.  To accomplish this, the Agency Council on Coordinated Transportation was created in the 1998 legislative session. </a:t>
            </a:r>
          </a:p>
          <a:p>
            <a:pPr marL="239337" indent="-239337">
              <a:spcBef>
                <a:spcPts val="0"/>
              </a:spcBef>
            </a:pPr>
            <a:r>
              <a:rPr lang="en-US" sz="900" dirty="0" smtClean="0"/>
              <a:t>	</a:t>
            </a:r>
            <a:r>
              <a:rPr lang="en-US" sz="900" b="1" u="sng" dirty="0" smtClean="0"/>
              <a:t>ACCT Mission</a:t>
            </a:r>
            <a:r>
              <a:rPr lang="en-US" sz="900" b="1" dirty="0" smtClean="0"/>
              <a:t> </a:t>
            </a:r>
            <a:r>
              <a:rPr lang="en-US" sz="900" dirty="0" smtClean="0"/>
              <a:t>– The Agency Council on Coordinated Transportation (ACCT) is a Council of state agencies, transportation providers, consumer advocates, and legislators with the mission to: </a:t>
            </a:r>
          </a:p>
          <a:p>
            <a:pPr marL="360665" indent="-124654">
              <a:spcBef>
                <a:spcPts val="0"/>
              </a:spcBef>
              <a:buFont typeface="Wingdings" pitchFamily="2" charset="2"/>
              <a:buChar char="§"/>
            </a:pPr>
            <a:r>
              <a:rPr lang="en-US" sz="900" dirty="0" smtClean="0"/>
              <a:t>Promote the coordination of special needs transportation </a:t>
            </a:r>
          </a:p>
          <a:p>
            <a:pPr marL="360665" indent="-124654">
              <a:spcBef>
                <a:spcPts val="0"/>
              </a:spcBef>
              <a:buFont typeface="Wingdings" pitchFamily="2" charset="2"/>
              <a:buChar char="§"/>
            </a:pPr>
            <a:r>
              <a:rPr lang="en-US" sz="900" dirty="0" smtClean="0"/>
              <a:t>Provide a forum for discussing issues and initiating change </a:t>
            </a:r>
          </a:p>
          <a:p>
            <a:pPr marL="360665" indent="-124654">
              <a:spcBef>
                <a:spcPts val="0"/>
              </a:spcBef>
              <a:buFont typeface="Wingdings" pitchFamily="2" charset="2"/>
              <a:buChar char="§"/>
            </a:pPr>
            <a:r>
              <a:rPr lang="en-US" sz="900" dirty="0" smtClean="0"/>
              <a:t>Provide oversight and direction to the state’s coordination agenda </a:t>
            </a:r>
          </a:p>
          <a:p>
            <a:pPr marL="360665" indent="-124654">
              <a:spcBef>
                <a:spcPts val="0"/>
              </a:spcBef>
              <a:buFont typeface="Wingdings" pitchFamily="2" charset="2"/>
              <a:buChar char="§"/>
            </a:pPr>
            <a:r>
              <a:rPr lang="en-US" sz="900" dirty="0" smtClean="0"/>
              <a:t>Report to the legislature and propose legislative remedies </a:t>
            </a:r>
          </a:p>
          <a:p>
            <a:pPr>
              <a:spcBef>
                <a:spcPts val="0"/>
              </a:spcBef>
            </a:pPr>
            <a:r>
              <a:rPr lang="en-US" sz="900" dirty="0" smtClean="0"/>
              <a:t>Source: http://www.wsdot.wa.gov/acct/about_acct.htm#mission</a:t>
            </a:r>
          </a:p>
          <a:p>
            <a:pPr>
              <a:spcBef>
                <a:spcPts val="0"/>
              </a:spcBef>
            </a:pPr>
            <a:endParaRPr lang="en-US" sz="900" dirty="0" smtClean="0"/>
          </a:p>
          <a:p>
            <a:pPr marL="239337" indent="-239337"/>
            <a:r>
              <a:rPr lang="en-US" sz="900" dirty="0" smtClean="0"/>
              <a:t>2. York County Community Action Council (Maine) Volunteer Driver Program Highlights</a:t>
            </a:r>
          </a:p>
          <a:p>
            <a:pPr marL="236012" indent="-111358">
              <a:buFont typeface="Wingdings" pitchFamily="2" charset="2"/>
              <a:buChar char="§"/>
            </a:pPr>
            <a:r>
              <a:rPr lang="en-US" sz="900" dirty="0" smtClean="0"/>
              <a:t>YCCAC serves about 20,000 low income individuals, in 29 communities, about 1000 square miles; volunteers completed 64,164 trips and 2,989,671 miles! (average trip was 46 miles)</a:t>
            </a:r>
          </a:p>
          <a:p>
            <a:pPr marL="236012" indent="-111358">
              <a:buFont typeface="Wingdings" pitchFamily="2" charset="2"/>
              <a:buChar char="§"/>
            </a:pPr>
            <a:r>
              <a:rPr lang="en-US" sz="900" dirty="0" smtClean="0"/>
              <a:t>85+ volunteer drivers, screened and trained (references, valid license, registration, proof of insurance, CORI, driving record)</a:t>
            </a:r>
          </a:p>
          <a:p>
            <a:pPr marL="236012" indent="-111358">
              <a:buFont typeface="Wingdings" pitchFamily="2" charset="2"/>
              <a:buChar char="§"/>
            </a:pPr>
            <a:r>
              <a:rPr lang="en-US" sz="900" dirty="0" smtClean="0"/>
              <a:t>2.5 hour </a:t>
            </a:r>
            <a:r>
              <a:rPr lang="en-US" sz="900" dirty="0" err="1" smtClean="0"/>
              <a:t>orientation,and</a:t>
            </a:r>
            <a:r>
              <a:rPr lang="en-US" sz="900" dirty="0" smtClean="0"/>
              <a:t> requirement to attend future trainings; trainings are rated on a point system, and drivers have to accumulate a certain number of points, ongoing,  they offer things like First Aid, Communicating w/Children w/Special Needs, Driving Dynamics, </a:t>
            </a:r>
            <a:r>
              <a:rPr lang="en-US" sz="900" dirty="0" err="1" smtClean="0"/>
              <a:t>Bloodborne</a:t>
            </a:r>
            <a:r>
              <a:rPr lang="en-US" sz="900" dirty="0" smtClean="0"/>
              <a:t> Pathogens, Confidentiality and Mandated Reporting, Child Safety Seat</a:t>
            </a:r>
          </a:p>
          <a:p>
            <a:pPr marL="236012" indent="-111358">
              <a:buFont typeface="Wingdings" pitchFamily="2" charset="2"/>
              <a:buChar char="§"/>
            </a:pPr>
            <a:r>
              <a:rPr lang="en-US" sz="900" dirty="0" smtClean="0"/>
              <a:t>Handbook w/policies and procedures</a:t>
            </a:r>
          </a:p>
          <a:p>
            <a:pPr marL="236012" indent="-111358">
              <a:buFont typeface="Wingdings" pitchFamily="2" charset="2"/>
              <a:buChar char="§"/>
            </a:pPr>
            <a:r>
              <a:rPr lang="en-US" sz="900" dirty="0" smtClean="0"/>
              <a:t>Monthly newsletter for and about volunteer drivers</a:t>
            </a:r>
          </a:p>
          <a:p>
            <a:pPr marL="236012" indent="-111358">
              <a:buFont typeface="Wingdings" pitchFamily="2" charset="2"/>
              <a:buChar char="§"/>
            </a:pPr>
            <a:r>
              <a:rPr lang="en-US" sz="900" dirty="0" smtClean="0"/>
              <a:t>Operate their own vehicles, reimbursed for mileage and tolls only; wear photo ids and have official YCCAC placards for their cars (for people who are not on their regular van route)</a:t>
            </a:r>
          </a:p>
          <a:p>
            <a:pPr>
              <a:spcBef>
                <a:spcPts val="0"/>
              </a:spcBef>
            </a:pPr>
            <a:endParaRPr lang="en-US" sz="900" dirty="0" smtClean="0"/>
          </a:p>
          <a:p>
            <a:pPr marL="0" lvl="1" defTabSz="957343">
              <a:spcBef>
                <a:spcPts val="0"/>
              </a:spcBef>
              <a:defRPr/>
            </a:pPr>
            <a:r>
              <a:rPr lang="en-US" sz="900" dirty="0" smtClean="0"/>
              <a:t>Source: </a:t>
            </a:r>
            <a:r>
              <a:rPr lang="en-US" sz="900" dirty="0" err="1" smtClean="0"/>
              <a:t>www.yccac.org</a:t>
            </a:r>
            <a:endParaRPr lang="en-US" sz="900" dirty="0" smtClean="0"/>
          </a:p>
          <a:p>
            <a:pPr marL="0" lvl="1" defTabSz="957343">
              <a:spcBef>
                <a:spcPts val="0"/>
              </a:spcBef>
              <a:defRPr/>
            </a:pPr>
            <a:r>
              <a:rPr lang="en-US" sz="900" dirty="0" smtClean="0"/>
              <a:t>http://web1.ctaa.org/webmodules/webarticles/articlefiles/ct/winter06/connie.pdf</a:t>
            </a:r>
          </a:p>
        </p:txBody>
      </p:sp>
      <p:sp>
        <p:nvSpPr>
          <p:cNvPr id="5" name="Slide Number Placeholder 4"/>
          <p:cNvSpPr>
            <a:spLocks noGrp="1"/>
          </p:cNvSpPr>
          <p:nvPr>
            <p:ph type="sldNum" sz="quarter" idx="10"/>
          </p:nvPr>
        </p:nvSpPr>
        <p:spPr/>
        <p:txBody>
          <a:bodyPr/>
          <a:lstStyle/>
          <a:p>
            <a:pPr>
              <a:defRPr/>
            </a:pPr>
            <a:fld id="{80144400-9268-407D-9DE4-692446659C5C}" type="slidenum">
              <a:rPr lang="en-US" smtClean="0"/>
              <a:pPr>
                <a:defRPr/>
              </a:pPr>
              <a:t>100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2649"/>
            <a:ext cx="7772400" cy="1470025"/>
          </a:xfrm>
        </p:spPr>
        <p:txBody>
          <a:bodyPr/>
          <a:lstStyle>
            <a:lvl1pPr>
              <a:defRPr sz="4800" b="0">
                <a:latin typeface="Tahoma" pitchFamily="34" charset="0"/>
                <a:cs typeface="Tahoma"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latin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74FC8AEB-399C-4FC9-A470-E5668E26BC50}" type="datetime1">
              <a:rPr lang="en-US"/>
              <a:pPr>
                <a:defRPr/>
              </a:pPr>
              <a:t>11/30/2010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73CB13-116D-4F14-BE22-B800711C42F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9BA08E3-6218-4387-BEB4-21E71D0D9C83}" type="datetime1">
              <a:rPr lang="en-US"/>
              <a:pPr>
                <a:defRPr/>
              </a:pPr>
              <a:t>11/30/2010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F76DC52-C558-4E5A-B603-030D88C9A18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7108085-9188-4242-872C-8210A7345731}" type="datetime1">
              <a:rPr lang="en-US"/>
              <a:pPr>
                <a:defRPr/>
              </a:pPr>
              <a:t>11/30/2010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2041D4-74F6-4FAE-8098-7B03C0388B6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1825"/>
            <a:ext cx="4038600" cy="42592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1825"/>
            <a:ext cx="4038600" cy="42592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Tahoma" pitchFamily="34" charset="0"/>
                <a:cs typeface="Tahoma" pitchFamily="34" charset="0"/>
              </a:defRPr>
            </a:lvl1pPr>
            <a:lvl2pPr>
              <a:defRPr>
                <a:latin typeface="Tahoma" pitchFamily="34" charset="0"/>
                <a:cs typeface="Tahoma" pitchFamily="34" charset="0"/>
              </a:defRPr>
            </a:lvl2pPr>
            <a:lvl3pPr>
              <a:defRPr>
                <a:latin typeface="Tahoma" pitchFamily="34" charset="0"/>
                <a:cs typeface="Tahoma" pitchFamily="34" charset="0"/>
              </a:defRPr>
            </a:lvl3pPr>
            <a:lvl4pPr>
              <a:defRPr>
                <a:latin typeface="Tahoma" pitchFamily="34" charset="0"/>
                <a:cs typeface="Tahoma" pitchFamily="34" charset="0"/>
              </a:defRPr>
            </a:lvl4pPr>
            <a:lvl5pPr>
              <a:defRPr>
                <a:latin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BAA89DA-3186-4868-A477-9F66A2A39A05}" type="datetime1">
              <a:rPr lang="en-US"/>
              <a:pPr>
                <a:defRPr/>
              </a:pPr>
              <a:t>11/30/2010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327BF0-CA0E-403F-B43D-9A38F55771BF}"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08038"/>
            <a:ext cx="2057400" cy="5353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08038"/>
            <a:ext cx="6019800" cy="5353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4323" y="666750"/>
            <a:ext cx="7739944"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19289" y="1662113"/>
            <a:ext cx="4047067"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01822" y="1662113"/>
            <a:ext cx="4047067"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0" y="6359525"/>
            <a:ext cx="1244600" cy="198438"/>
          </a:xfrm>
          <a:prstGeom prst="rect">
            <a:avLst/>
          </a:prstGeom>
        </p:spPr>
        <p:txBody>
          <a:bodyPr/>
          <a:lstStyle>
            <a:lvl1pPr>
              <a:defRPr/>
            </a:lvl1pPr>
          </a:lstStyle>
          <a:p>
            <a:r>
              <a:rPr lang="en-US"/>
              <a:t> Overview  </a:t>
            </a:r>
            <a:fld id="{DE3750EE-0E8F-4C7F-B74E-F716B2AF750D}"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74323" y="666750"/>
            <a:ext cx="7739944"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19289" y="1662113"/>
            <a:ext cx="4047067"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01822" y="1662114"/>
            <a:ext cx="4047067"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01822" y="4000501"/>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0" y="6359525"/>
            <a:ext cx="1244600" cy="198438"/>
          </a:xfrm>
          <a:prstGeom prst="rect">
            <a:avLst/>
          </a:prstGeom>
        </p:spPr>
        <p:txBody>
          <a:bodyPr/>
          <a:lstStyle>
            <a:lvl1pPr>
              <a:defRPr/>
            </a:lvl1pPr>
          </a:lstStyle>
          <a:p>
            <a:r>
              <a:rPr lang="en-US"/>
              <a:t> Overview  </a:t>
            </a:r>
            <a:fld id="{F9D853AA-04B9-49F8-87D3-3591CF620697}"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74323" y="666750"/>
            <a:ext cx="7739944" cy="685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19289" y="1662113"/>
            <a:ext cx="8229600" cy="4525962"/>
          </a:xfrm>
        </p:spPr>
        <p:txBody>
          <a:bodyPr/>
          <a:lstStyle/>
          <a:p>
            <a:endParaRPr lang="en-US"/>
          </a:p>
        </p:txBody>
      </p:sp>
      <p:sp>
        <p:nvSpPr>
          <p:cNvPr id="4" name="Slide Number Placeholder 3"/>
          <p:cNvSpPr>
            <a:spLocks noGrp="1"/>
          </p:cNvSpPr>
          <p:nvPr>
            <p:ph type="sldNum" sz="quarter" idx="10"/>
          </p:nvPr>
        </p:nvSpPr>
        <p:spPr>
          <a:xfrm>
            <a:off x="0" y="6359525"/>
            <a:ext cx="1244600" cy="198438"/>
          </a:xfrm>
          <a:prstGeom prst="rect">
            <a:avLst/>
          </a:prstGeom>
        </p:spPr>
        <p:txBody>
          <a:bodyPr/>
          <a:lstStyle>
            <a:lvl1pPr>
              <a:defRPr/>
            </a:lvl1pPr>
          </a:lstStyle>
          <a:p>
            <a:r>
              <a:rPr lang="en-US"/>
              <a:t> Overview  </a:t>
            </a:r>
            <a:fld id="{DDA9C31D-8D7C-4FD7-A141-EA34EDD85C48}"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1825"/>
            <a:ext cx="4038600" cy="42592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1825"/>
            <a:ext cx="4038600" cy="42592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B52F57F-3EF9-4555-ACDB-4C6B55559235}" type="datetime1">
              <a:rPr lang="en-US"/>
              <a:pPr>
                <a:defRPr/>
              </a:pPr>
              <a:t>11/30/2010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690DD1-FE2A-496C-905E-BAAA7478E5A4}"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08038"/>
            <a:ext cx="2057400" cy="5353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08038"/>
            <a:ext cx="6019800" cy="5353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04B2B36-805A-47BD-B625-A8FB82E19190}" type="datetime1">
              <a:rPr lang="en-US"/>
              <a:pPr>
                <a:defRPr/>
              </a:pPr>
              <a:t>11/30/2010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5B0AF80-1061-41E1-A318-6AF10C697290}"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0375" y="1901825"/>
            <a:ext cx="1863725" cy="42592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476500" y="1901825"/>
            <a:ext cx="1863725" cy="42592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08038"/>
            <a:ext cx="2057400" cy="5353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08038"/>
            <a:ext cx="6019800" cy="5353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6D95B20-2601-4221-9A42-24AE539D6CE2}" type="datetime1">
              <a:rPr lang="en-US"/>
              <a:pPr>
                <a:defRPr/>
              </a:pPr>
              <a:t>11/30/2010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6ADC73D-A5C3-40E4-A64D-AD4EECE97A7B}"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08038"/>
            <a:ext cx="2057400" cy="5318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08038"/>
            <a:ext cx="6019800" cy="53181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40A3284-23E9-400D-8BA4-237FA7F6E296}" type="datetime1">
              <a:rPr lang="en-US"/>
              <a:pPr>
                <a:defRPr/>
              </a:pPr>
              <a:t>11/30/2010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8383A59-25E6-4A38-ADE7-BDDE5261E18E}"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58526"/>
            <a:ext cx="8229600" cy="712333"/>
          </a:xfrm>
          <a:prstGeom prst="rect">
            <a:avLst/>
          </a:prstGeom>
        </p:spPr>
        <p:txBody>
          <a:bodyPr/>
          <a:lstStyle>
            <a:lvl1pPr algn="ctr">
              <a:defRPr sz="3600" b="1">
                <a:latin typeface="Arial" pitchFamily="34" charset="0"/>
                <a:cs typeface="Arial" pitchFamily="34" charset="0"/>
              </a:defRPr>
            </a:lvl1pPr>
          </a:lstStyle>
          <a:p>
            <a:r>
              <a:rPr lang="en-US" dirty="0" smtClean="0"/>
              <a:t>Click to edit Master title style</a:t>
            </a:r>
            <a:endParaRPr 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1D8398E-0CB7-4DBE-A417-F26994D01FAC}" type="datetime1">
              <a:rPr lang="en-US"/>
              <a:pPr>
                <a:defRPr/>
              </a:pPr>
              <a:t>11/30/2010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5AC44DA-D6AA-4AB4-BA7A-0122825290FB}"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4800">
                <a:latin typeface="Tahoma" pitchFamily="34" charset="0"/>
                <a:cs typeface="Tahoma"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4200">
                <a:solidFill>
                  <a:schemeClr val="tx1"/>
                </a:solidFill>
                <a:latin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F7D090D-F246-42E1-8367-7032EFED2BA0}" type="datetime1">
              <a:rPr lang="en-US"/>
              <a:pPr>
                <a:defRPr/>
              </a:pPr>
              <a:t>11/30/2010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961326-E26E-4C95-8248-4EBF684DA2FA}"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AEBE4FC-1960-42E2-A0FF-D921BC44C8DF}" type="datetime1">
              <a:rPr lang="en-US"/>
              <a:pPr>
                <a:defRPr/>
              </a:pPr>
              <a:t>11/30/2010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FCC8A1-29D3-4EF3-AC73-A705C6945C7E}"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C7A46C7-884C-4C85-A57E-85C1E28F539A}" type="datetime1">
              <a:rPr lang="en-US"/>
              <a:pPr>
                <a:defRPr/>
              </a:pPr>
              <a:t>11/30/2010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4E9562-72C7-4619-B183-7D748142F548}"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CD1468C-6B09-4EE9-B0CE-F6D5AA90F6B1}" type="datetime1">
              <a:rPr lang="en-US"/>
              <a:pPr>
                <a:defRPr/>
              </a:pPr>
              <a:t>11/30/2010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CC16CDC-DDCF-4AC6-A7A1-0862E31DC9F4}"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C955D3D-489A-4BD5-A927-60920BD97E7B}" type="datetime1">
              <a:rPr lang="en-US"/>
              <a:pPr>
                <a:defRPr/>
              </a:pPr>
              <a:t>11/30/2010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D5EDDE6-BACF-4E73-AD48-F934A1A33AAE}"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5CB1D94-13B8-421D-803C-B2C460248D80}" type="datetime1">
              <a:rPr lang="en-US"/>
              <a:pPr>
                <a:defRPr/>
              </a:pPr>
              <a:t>11/30/2010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FE9F257-5B01-4207-8297-BC6ED8FFB206}"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4C13498-D60C-4D60-AC8C-8AD21AC57DF5}" type="datetime1">
              <a:rPr lang="en-US"/>
              <a:pPr>
                <a:defRPr/>
              </a:pPr>
              <a:t>11/30/2010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3584F59-E1F2-4441-B0A6-6BE6B6CFFAC3}"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52A305C-2762-4B3C-B089-928E2B27364C}" type="datetime1">
              <a:rPr lang="en-US"/>
              <a:pPr>
                <a:defRPr/>
              </a:pPr>
              <a:t>11/30/2010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2BFAFF-D962-4973-93CA-5713B21B4D04}"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90309B5-721A-414A-9AF5-4EE2D747DA8F}" type="datetime1">
              <a:rPr lang="en-US"/>
              <a:pPr>
                <a:defRPr/>
              </a:pPr>
              <a:t>11/30/2010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8E5591C-40BF-4FDF-B170-CBD875883452}"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C23CAAC-BC39-4860-9FCE-BA9DE15E9077}" type="datetime1">
              <a:rPr lang="en-US"/>
              <a:pPr>
                <a:defRPr/>
              </a:pPr>
              <a:t>11/30/2010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B9D6A6-D180-42FB-95EB-F07936F7DFC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88038C-BB79-4648-9453-956CD9B6AA70}" type="datetime1">
              <a:rPr lang="en-US"/>
              <a:pPr>
                <a:defRPr/>
              </a:pPr>
              <a:t>11/30/2010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FD22891-A760-45A8-AF44-315C9DB6DBB7}"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5E7B079-3CD5-4213-BCC1-00CE8D36BEA7}" type="datetime1">
              <a:rPr lang="en-US"/>
              <a:pPr>
                <a:defRPr/>
              </a:pPr>
              <a:t>11/30/2010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E3D98EA-8FC5-43A2-8A48-FCB1EB35826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7E8A493-6076-4CD6-8F76-3844D57DE751}" type="datetime1">
              <a:rPr lang="en-US"/>
              <a:pPr>
                <a:defRPr/>
              </a:pPr>
              <a:t>11/30/2010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830412F-0E4B-4210-A6AB-31D1067F275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5.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6.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5.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6.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5.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6.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image" Target="../media/image3.png"/><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16" descr="NTIPPTbackgroundFeb09 beige color adjust FINAL"/>
          <p:cNvPicPr>
            <a:picLocks noChangeAspect="1" noChangeArrowheads="1"/>
          </p:cNvPicPr>
          <p:nvPr userDrawn="1"/>
        </p:nvPicPr>
        <p:blipFill>
          <a:blip r:embed="rId13" cstate="print"/>
          <a:srcRect l="9760" t="3552" b="22403"/>
          <a:stretch>
            <a:fillRect/>
          </a:stretch>
        </p:blipFill>
        <p:spPr bwMode="auto">
          <a:xfrm>
            <a:off x="-22225" y="-9525"/>
            <a:ext cx="9250363" cy="6950075"/>
          </a:xfrm>
          <a:prstGeom prst="rect">
            <a:avLst/>
          </a:prstGeom>
          <a:noFill/>
          <a:ln w="9525">
            <a:noFill/>
            <a:miter lim="800000"/>
            <a:headEnd/>
            <a:tailEnd/>
          </a:ln>
        </p:spPr>
      </p:pic>
      <p:pic>
        <p:nvPicPr>
          <p:cNvPr id="1027" name="Picture 18" descr="RU_BLOUSTEIN_Logo red and black"/>
          <p:cNvPicPr>
            <a:picLocks noChangeAspect="1" noChangeArrowheads="1"/>
          </p:cNvPicPr>
          <p:nvPr userDrawn="1"/>
        </p:nvPicPr>
        <p:blipFill>
          <a:blip r:embed="rId14" cstate="print"/>
          <a:srcRect/>
          <a:stretch>
            <a:fillRect/>
          </a:stretch>
        </p:blipFill>
        <p:spPr bwMode="auto">
          <a:xfrm>
            <a:off x="180975" y="217488"/>
            <a:ext cx="2605088" cy="877887"/>
          </a:xfrm>
          <a:prstGeom prst="rect">
            <a:avLst/>
          </a:prstGeom>
          <a:noFill/>
          <a:ln w="9525">
            <a:noFill/>
            <a:miter lim="800000"/>
            <a:headEnd/>
            <a:tailEnd/>
          </a:ln>
        </p:spPr>
      </p:pic>
      <p:pic>
        <p:nvPicPr>
          <p:cNvPr id="1028" name="Picture 12" descr="NTI Logo w Tag LG"/>
          <p:cNvPicPr>
            <a:picLocks noChangeAspect="1" noChangeArrowheads="1"/>
          </p:cNvPicPr>
          <p:nvPr userDrawn="1"/>
        </p:nvPicPr>
        <p:blipFill>
          <a:blip r:embed="rId15" cstate="print"/>
          <a:srcRect/>
          <a:stretch>
            <a:fillRect/>
          </a:stretch>
        </p:blipFill>
        <p:spPr bwMode="auto">
          <a:xfrm>
            <a:off x="180975" y="6054725"/>
            <a:ext cx="1758950" cy="663575"/>
          </a:xfrm>
          <a:prstGeom prst="rect">
            <a:avLst/>
          </a:prstGeom>
          <a:noFill/>
          <a:ln w="9525">
            <a:noFill/>
            <a:miter lim="800000"/>
            <a:headEnd/>
            <a:tailEnd/>
          </a:ln>
        </p:spPr>
      </p:pic>
      <p:pic>
        <p:nvPicPr>
          <p:cNvPr id="1029" name="Picture 23" descr="FTA Letters Paisley Wheel blue"/>
          <p:cNvPicPr>
            <a:picLocks noChangeAspect="1" noChangeArrowheads="1"/>
          </p:cNvPicPr>
          <p:nvPr userDrawn="1"/>
        </p:nvPicPr>
        <p:blipFill>
          <a:blip r:embed="rId16" cstate="print"/>
          <a:srcRect/>
          <a:stretch>
            <a:fillRect/>
          </a:stretch>
        </p:blipFill>
        <p:spPr bwMode="auto">
          <a:xfrm>
            <a:off x="7267575" y="6157913"/>
            <a:ext cx="1730375" cy="788987"/>
          </a:xfrm>
          <a:prstGeom prst="rect">
            <a:avLst/>
          </a:prstGeom>
          <a:noFill/>
          <a:ln w="9525">
            <a:noFill/>
            <a:miter lim="800000"/>
            <a:headEnd/>
            <a:tailEnd/>
          </a:ln>
        </p:spPr>
      </p:pic>
      <p:sp>
        <p:nvSpPr>
          <p:cNvPr id="103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83067ED-993D-4B3D-902B-4A0603480971}" type="datetime1">
              <a:rPr lang="en-US"/>
              <a:pPr>
                <a:defRPr/>
              </a:pPr>
              <a:t>11/30/2010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3226380-A462-49E7-86FA-34B4318A975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hf sldNum="0" hdr="0" ftr="0" dt="0"/>
  <p:txStyles>
    <p:titleStyle>
      <a:lvl1pPr algn="ctr" rtl="0" eaLnBrk="0" fontAlgn="base" hangingPunct="0">
        <a:spcBef>
          <a:spcPct val="0"/>
        </a:spcBef>
        <a:spcAft>
          <a:spcPct val="0"/>
        </a:spcAft>
        <a:defRPr sz="4800" kern="1200">
          <a:solidFill>
            <a:schemeClr val="tx1"/>
          </a:solidFill>
          <a:latin typeface="Tahoma" pitchFamily="34" charset="0"/>
          <a:ea typeface="+mj-ea"/>
          <a:cs typeface="Tahoma" pitchFamily="34" charset="0"/>
        </a:defRPr>
      </a:lvl1pPr>
      <a:lvl2pPr algn="ctr" rtl="0" eaLnBrk="0" fontAlgn="base" hangingPunct="0">
        <a:spcBef>
          <a:spcPct val="0"/>
        </a:spcBef>
        <a:spcAft>
          <a:spcPct val="0"/>
        </a:spcAft>
        <a:defRPr sz="4800">
          <a:solidFill>
            <a:schemeClr val="tx1"/>
          </a:solidFill>
          <a:latin typeface="Tahoma" pitchFamily="34" charset="0"/>
          <a:cs typeface="Tahoma" pitchFamily="34" charset="0"/>
        </a:defRPr>
      </a:lvl2pPr>
      <a:lvl3pPr algn="ctr" rtl="0" eaLnBrk="0" fontAlgn="base" hangingPunct="0">
        <a:spcBef>
          <a:spcPct val="0"/>
        </a:spcBef>
        <a:spcAft>
          <a:spcPct val="0"/>
        </a:spcAft>
        <a:defRPr sz="4800">
          <a:solidFill>
            <a:schemeClr val="tx1"/>
          </a:solidFill>
          <a:latin typeface="Tahoma" pitchFamily="34" charset="0"/>
          <a:cs typeface="Tahoma" pitchFamily="34" charset="0"/>
        </a:defRPr>
      </a:lvl3pPr>
      <a:lvl4pPr algn="ctr" rtl="0" eaLnBrk="0" fontAlgn="base" hangingPunct="0">
        <a:spcBef>
          <a:spcPct val="0"/>
        </a:spcBef>
        <a:spcAft>
          <a:spcPct val="0"/>
        </a:spcAft>
        <a:defRPr sz="4800">
          <a:solidFill>
            <a:schemeClr val="tx1"/>
          </a:solidFill>
          <a:latin typeface="Tahoma" pitchFamily="34" charset="0"/>
          <a:cs typeface="Tahoma" pitchFamily="34" charset="0"/>
        </a:defRPr>
      </a:lvl4pPr>
      <a:lvl5pPr algn="ctr" rtl="0" eaLnBrk="0" fontAlgn="base" hangingPunct="0">
        <a:spcBef>
          <a:spcPct val="0"/>
        </a:spcBef>
        <a:spcAft>
          <a:spcPct val="0"/>
        </a:spcAft>
        <a:defRPr sz="4800">
          <a:solidFill>
            <a:schemeClr val="tx1"/>
          </a:solidFill>
          <a:latin typeface="Tahoma" pitchFamily="34" charset="0"/>
          <a:cs typeface="Tahoma"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Tahoma" pitchFamily="34" charset="0"/>
          <a:ea typeface="+mn-ea"/>
          <a:cs typeface="Tahoma"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ahoma" pitchFamily="34" charset="0"/>
          <a:ea typeface="+mn-ea"/>
          <a:cs typeface="Tahoma"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Tahoma" pitchFamily="34" charset="0"/>
          <a:ea typeface="+mn-ea"/>
          <a:cs typeface="Tahoma"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Tahoma" pitchFamily="34" charset="0"/>
          <a:ea typeface="+mn-ea"/>
          <a:cs typeface="Tahoma"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White">
      <p:bgPr>
        <a:solidFill>
          <a:srgbClr val="E9E0C9"/>
        </a:solidFill>
        <a:effectLst/>
      </p:bgPr>
    </p:bg>
    <p:spTree>
      <p:nvGrpSpPr>
        <p:cNvPr id="1" name=""/>
        <p:cNvGrpSpPr/>
        <p:nvPr/>
      </p:nvGrpSpPr>
      <p:grpSpPr>
        <a:xfrm>
          <a:off x="0" y="0"/>
          <a:ext cx="0" cy="0"/>
          <a:chOff x="0" y="0"/>
          <a:chExt cx="0" cy="0"/>
        </a:xfrm>
      </p:grpSpPr>
      <p:pic>
        <p:nvPicPr>
          <p:cNvPr id="2050" name="Picture 2" descr="NTIPPTbackgroundFeb09 beige color adjust"/>
          <p:cNvPicPr>
            <a:picLocks noChangeAspect="1" noChangeArrowheads="1"/>
          </p:cNvPicPr>
          <p:nvPr userDrawn="1"/>
        </p:nvPicPr>
        <p:blipFill>
          <a:blip r:embed="rId16" cstate="print"/>
          <a:srcRect l="9885" t="2930" b="89754"/>
          <a:stretch>
            <a:fillRect/>
          </a:stretch>
        </p:blipFill>
        <p:spPr bwMode="auto">
          <a:xfrm>
            <a:off x="0" y="0"/>
            <a:ext cx="9144000" cy="677863"/>
          </a:xfrm>
          <a:prstGeom prst="rect">
            <a:avLst/>
          </a:prstGeom>
          <a:noFill/>
          <a:ln w="9525">
            <a:noFill/>
            <a:miter lim="800000"/>
            <a:headEnd/>
            <a:tailEnd/>
          </a:ln>
        </p:spPr>
      </p:pic>
      <p:sp>
        <p:nvSpPr>
          <p:cNvPr id="2051" name="Rectangle 2"/>
          <p:cNvSpPr>
            <a:spLocks noGrp="1" noChangeArrowheads="1"/>
          </p:cNvSpPr>
          <p:nvPr>
            <p:ph type="title"/>
          </p:nvPr>
        </p:nvSpPr>
        <p:spPr bwMode="auto">
          <a:xfrm>
            <a:off x="457200" y="808038"/>
            <a:ext cx="8229600" cy="8223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457200" y="1901825"/>
            <a:ext cx="8229600" cy="42592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Text Box 17"/>
          <p:cNvSpPr txBox="1">
            <a:spLocks noChangeArrowheads="1"/>
          </p:cNvSpPr>
          <p:nvPr userDrawn="1"/>
        </p:nvSpPr>
        <p:spPr bwMode="auto">
          <a:xfrm>
            <a:off x="5075238" y="206375"/>
            <a:ext cx="4011612" cy="400050"/>
          </a:xfrm>
          <a:prstGeom prst="rect">
            <a:avLst/>
          </a:prstGeom>
          <a:noFill/>
          <a:ln w="9525">
            <a:noFill/>
            <a:miter lim="800000"/>
            <a:headEnd/>
            <a:tailEnd/>
          </a:ln>
          <a:effectLst/>
        </p:spPr>
        <p:txBody>
          <a:bodyPr>
            <a:spAutoFit/>
          </a:bodyPr>
          <a:lstStyle/>
          <a:p>
            <a:pPr algn="r">
              <a:spcBef>
                <a:spcPct val="50000"/>
              </a:spcBef>
              <a:defRPr/>
            </a:pPr>
            <a:r>
              <a:rPr lang="en-US" sz="2000" i="1" smtClean="0">
                <a:latin typeface="Tahoma" pitchFamily="34" charset="0"/>
              </a:rPr>
              <a:t>Coordinated Mobility</a:t>
            </a:r>
            <a:endParaRPr lang="en-US" sz="2000" i="1">
              <a:latin typeface="Tahoma" pitchFamily="34" charset="0"/>
            </a:endParaRPr>
          </a:p>
        </p:txBody>
      </p:sp>
      <p:pic>
        <p:nvPicPr>
          <p:cNvPr id="2054" name="Picture 9" descr="NTI Logo w Tag LG"/>
          <p:cNvPicPr>
            <a:picLocks noChangeAspect="1" noChangeArrowheads="1"/>
          </p:cNvPicPr>
          <p:nvPr userDrawn="1"/>
        </p:nvPicPr>
        <p:blipFill>
          <a:blip r:embed="rId17" cstate="print"/>
          <a:srcRect r="-1083" b="25838"/>
          <a:stretch>
            <a:fillRect/>
          </a:stretch>
        </p:blipFill>
        <p:spPr bwMode="auto">
          <a:xfrm>
            <a:off x="244475" y="171450"/>
            <a:ext cx="1549400" cy="428625"/>
          </a:xfrm>
          <a:prstGeom prst="rect">
            <a:avLst/>
          </a:prstGeom>
          <a:noFill/>
          <a:ln w="9525">
            <a:noFill/>
            <a:miter lim="800000"/>
            <a:headEnd/>
            <a:tailEnd/>
          </a:ln>
        </p:spPr>
      </p:pic>
      <p:sp>
        <p:nvSpPr>
          <p:cNvPr id="518152" name="Line 8"/>
          <p:cNvSpPr>
            <a:spLocks noChangeShapeType="1"/>
          </p:cNvSpPr>
          <p:nvPr userDrawn="1"/>
        </p:nvSpPr>
        <p:spPr bwMode="auto">
          <a:xfrm>
            <a:off x="457200" y="1554163"/>
            <a:ext cx="8229600" cy="0"/>
          </a:xfrm>
          <a:prstGeom prst="line">
            <a:avLst/>
          </a:prstGeom>
          <a:noFill/>
          <a:ln w="12700">
            <a:solidFill>
              <a:srgbClr val="A38769"/>
            </a:solidFill>
            <a:round/>
            <a:headEnd/>
            <a:tailEnd/>
          </a:ln>
          <a:effectLst/>
        </p:spPr>
        <p:txBody>
          <a:bodyPr/>
          <a:lstStyle/>
          <a:p>
            <a:pPr>
              <a:defRPr/>
            </a:pPr>
            <a:endParaRPr lang="en-US"/>
          </a:p>
        </p:txBody>
      </p:sp>
      <p:pic>
        <p:nvPicPr>
          <p:cNvPr id="2056" name="Picture 16" descr="FTA Letters Paisley Wheel blue"/>
          <p:cNvPicPr>
            <a:picLocks noChangeAspect="1" noChangeArrowheads="1"/>
          </p:cNvPicPr>
          <p:nvPr userDrawn="1"/>
        </p:nvPicPr>
        <p:blipFill>
          <a:blip r:embed="rId18" cstate="print"/>
          <a:srcRect/>
          <a:stretch>
            <a:fillRect/>
          </a:stretch>
        </p:blipFill>
        <p:spPr bwMode="auto">
          <a:xfrm>
            <a:off x="7878763" y="6378575"/>
            <a:ext cx="1028700" cy="4683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60" r:id="rId12"/>
    <p:sldLayoutId id="2147484061" r:id="rId13"/>
    <p:sldLayoutId id="2147484062" r:id="rId14"/>
  </p:sldLayoutIdLst>
  <p:hf sldNum="0"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lnSpc>
          <a:spcPct val="95000"/>
        </a:lnSpc>
        <a:spcBef>
          <a:spcPct val="25000"/>
        </a:spcBef>
        <a:spcAft>
          <a:spcPct val="25000"/>
        </a:spcAft>
        <a:buChar char="•"/>
        <a:defRPr sz="2800">
          <a:solidFill>
            <a:schemeClr val="tx1"/>
          </a:solidFill>
          <a:latin typeface="+mn-lt"/>
          <a:ea typeface="+mn-ea"/>
          <a:cs typeface="+mn-cs"/>
        </a:defRPr>
      </a:lvl1pPr>
      <a:lvl2pPr marL="798513" indent="-341313" algn="l" rtl="0" eaLnBrk="0" fontAlgn="base" hangingPunct="0">
        <a:lnSpc>
          <a:spcPct val="95000"/>
        </a:lnSpc>
        <a:spcBef>
          <a:spcPct val="25000"/>
        </a:spcBef>
        <a:spcAft>
          <a:spcPct val="25000"/>
        </a:spcAft>
        <a:buSzPct val="85000"/>
        <a:buFont typeface="Wingdings" pitchFamily="2" charset="2"/>
        <a:buChar char="Ø"/>
        <a:defRPr sz="2600">
          <a:solidFill>
            <a:schemeClr val="tx1"/>
          </a:solidFill>
          <a:latin typeface="+mn-lt"/>
        </a:defRPr>
      </a:lvl2pPr>
      <a:lvl3pPr marL="1204913" indent="-290513" algn="l" rtl="0" eaLnBrk="0" fontAlgn="base" hangingPunct="0">
        <a:lnSpc>
          <a:spcPct val="95000"/>
        </a:lnSpc>
        <a:spcBef>
          <a:spcPct val="25000"/>
        </a:spcBef>
        <a:spcAft>
          <a:spcPct val="25000"/>
        </a:spcAft>
        <a:buSzPct val="100000"/>
        <a:buChar char="•"/>
        <a:defRPr sz="2400">
          <a:solidFill>
            <a:schemeClr val="tx1"/>
          </a:solidFill>
          <a:latin typeface="+mn-lt"/>
        </a:defRPr>
      </a:lvl3pPr>
      <a:lvl4pPr marL="1600200" indent="-228600" algn="l" rtl="0" eaLnBrk="0" fontAlgn="base" hangingPunct="0">
        <a:lnSpc>
          <a:spcPct val="95000"/>
        </a:lnSpc>
        <a:spcBef>
          <a:spcPct val="25000"/>
        </a:spcBef>
        <a:spcAft>
          <a:spcPct val="25000"/>
        </a:spcAft>
        <a:buFont typeface="Arial" charset="0"/>
        <a:buChar char="»"/>
        <a:defRPr sz="2000">
          <a:solidFill>
            <a:schemeClr val="tx1"/>
          </a:solidFill>
          <a:latin typeface="+mn-lt"/>
        </a:defRPr>
      </a:lvl4pPr>
      <a:lvl5pPr marL="2057400" indent="-228600" algn="l" rtl="0" eaLnBrk="0" fontAlgn="base" hangingPunct="0">
        <a:lnSpc>
          <a:spcPct val="95000"/>
        </a:lnSpc>
        <a:spcBef>
          <a:spcPct val="25000"/>
        </a:spcBef>
        <a:spcAft>
          <a:spcPct val="25000"/>
        </a:spcAft>
        <a:buSzPct val="60000"/>
        <a:buChar char="o"/>
        <a:defRPr sz="2000">
          <a:solidFill>
            <a:schemeClr val="tx1"/>
          </a:solidFill>
          <a:latin typeface="+mn-lt"/>
        </a:defRPr>
      </a:lvl5pPr>
      <a:lvl6pPr marL="2514600" indent="-228600" algn="l" rtl="0" fontAlgn="base">
        <a:lnSpc>
          <a:spcPct val="95000"/>
        </a:lnSpc>
        <a:spcBef>
          <a:spcPct val="25000"/>
        </a:spcBef>
        <a:spcAft>
          <a:spcPct val="25000"/>
        </a:spcAft>
        <a:buSzPct val="60000"/>
        <a:buChar char="o"/>
        <a:defRPr sz="2000">
          <a:solidFill>
            <a:schemeClr val="tx1"/>
          </a:solidFill>
          <a:latin typeface="+mn-lt"/>
        </a:defRPr>
      </a:lvl6pPr>
      <a:lvl7pPr marL="2971800" indent="-228600" algn="l" rtl="0" fontAlgn="base">
        <a:lnSpc>
          <a:spcPct val="95000"/>
        </a:lnSpc>
        <a:spcBef>
          <a:spcPct val="25000"/>
        </a:spcBef>
        <a:spcAft>
          <a:spcPct val="25000"/>
        </a:spcAft>
        <a:buSzPct val="60000"/>
        <a:buChar char="o"/>
        <a:defRPr sz="2000">
          <a:solidFill>
            <a:schemeClr val="tx1"/>
          </a:solidFill>
          <a:latin typeface="+mn-lt"/>
        </a:defRPr>
      </a:lvl7pPr>
      <a:lvl8pPr marL="3429000" indent="-228600" algn="l" rtl="0" fontAlgn="base">
        <a:lnSpc>
          <a:spcPct val="95000"/>
        </a:lnSpc>
        <a:spcBef>
          <a:spcPct val="25000"/>
        </a:spcBef>
        <a:spcAft>
          <a:spcPct val="25000"/>
        </a:spcAft>
        <a:buSzPct val="60000"/>
        <a:buChar char="o"/>
        <a:defRPr sz="2000">
          <a:solidFill>
            <a:schemeClr val="tx1"/>
          </a:solidFill>
          <a:latin typeface="+mn-lt"/>
        </a:defRPr>
      </a:lvl8pPr>
      <a:lvl9pPr marL="3886200" indent="-228600" algn="l" rtl="0" fontAlgn="base">
        <a:lnSpc>
          <a:spcPct val="95000"/>
        </a:lnSpc>
        <a:spcBef>
          <a:spcPct val="25000"/>
        </a:spcBef>
        <a:spcAft>
          <a:spcPct val="25000"/>
        </a:spcAft>
        <a:buSzPct val="60000"/>
        <a:buChar char="o"/>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White">
      <p:bgPr>
        <a:solidFill>
          <a:srgbClr val="E9E0C9"/>
        </a:solidFill>
        <a:effectLst/>
      </p:bgPr>
    </p:bg>
    <p:spTree>
      <p:nvGrpSpPr>
        <p:cNvPr id="1" name=""/>
        <p:cNvGrpSpPr/>
        <p:nvPr/>
      </p:nvGrpSpPr>
      <p:grpSpPr>
        <a:xfrm>
          <a:off x="0" y="0"/>
          <a:ext cx="0" cy="0"/>
          <a:chOff x="0" y="0"/>
          <a:chExt cx="0" cy="0"/>
        </a:xfrm>
      </p:grpSpPr>
      <p:pic>
        <p:nvPicPr>
          <p:cNvPr id="3074" name="Picture 2" descr="NTIPPTbackgroundFeb09 beige color adjust"/>
          <p:cNvPicPr>
            <a:picLocks noChangeAspect="1" noChangeArrowheads="1"/>
          </p:cNvPicPr>
          <p:nvPr userDrawn="1"/>
        </p:nvPicPr>
        <p:blipFill>
          <a:blip r:embed="rId13" cstate="print"/>
          <a:srcRect l="9885" t="2930" b="89754"/>
          <a:stretch>
            <a:fillRect/>
          </a:stretch>
        </p:blipFill>
        <p:spPr bwMode="auto">
          <a:xfrm>
            <a:off x="0" y="0"/>
            <a:ext cx="9144000" cy="677863"/>
          </a:xfrm>
          <a:prstGeom prst="rect">
            <a:avLst/>
          </a:prstGeom>
          <a:noFill/>
          <a:ln w="9525">
            <a:noFill/>
            <a:miter lim="800000"/>
            <a:headEnd/>
            <a:tailEnd/>
          </a:ln>
        </p:spPr>
      </p:pic>
      <p:sp>
        <p:nvSpPr>
          <p:cNvPr id="3075" name="Rectangle 2"/>
          <p:cNvSpPr>
            <a:spLocks noGrp="1" noChangeArrowheads="1"/>
          </p:cNvSpPr>
          <p:nvPr>
            <p:ph type="title"/>
          </p:nvPr>
        </p:nvSpPr>
        <p:spPr bwMode="auto">
          <a:xfrm>
            <a:off x="457200" y="808038"/>
            <a:ext cx="8229600" cy="8223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6" name="Rectangle 3"/>
          <p:cNvSpPr>
            <a:spLocks noGrp="1" noChangeArrowheads="1"/>
          </p:cNvSpPr>
          <p:nvPr>
            <p:ph type="body" idx="1"/>
          </p:nvPr>
        </p:nvSpPr>
        <p:spPr bwMode="auto">
          <a:xfrm>
            <a:off x="457200" y="1901825"/>
            <a:ext cx="8229600" cy="42592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Text Box 17"/>
          <p:cNvSpPr txBox="1">
            <a:spLocks noChangeArrowheads="1"/>
          </p:cNvSpPr>
          <p:nvPr userDrawn="1"/>
        </p:nvSpPr>
        <p:spPr bwMode="auto">
          <a:xfrm>
            <a:off x="5075238" y="206375"/>
            <a:ext cx="4011612" cy="396875"/>
          </a:xfrm>
          <a:prstGeom prst="rect">
            <a:avLst/>
          </a:prstGeom>
          <a:noFill/>
          <a:ln w="9525">
            <a:noFill/>
            <a:miter lim="800000"/>
            <a:headEnd/>
            <a:tailEnd/>
          </a:ln>
          <a:effectLst/>
        </p:spPr>
        <p:txBody>
          <a:bodyPr>
            <a:spAutoFit/>
          </a:bodyPr>
          <a:lstStyle/>
          <a:p>
            <a:pPr algn="r">
              <a:spcBef>
                <a:spcPct val="50000"/>
              </a:spcBef>
              <a:defRPr/>
            </a:pPr>
            <a:r>
              <a:rPr lang="en-US" sz="2000" i="1" smtClean="0">
                <a:latin typeface="Tahoma" pitchFamily="34" charset="0"/>
              </a:rPr>
              <a:t>Coordinated Mobility</a:t>
            </a:r>
            <a:endParaRPr lang="en-US" sz="2000" i="1">
              <a:latin typeface="Tahoma" pitchFamily="34" charset="0"/>
            </a:endParaRPr>
          </a:p>
        </p:txBody>
      </p:sp>
      <p:pic>
        <p:nvPicPr>
          <p:cNvPr id="3078" name="Picture 9" descr="NTI Logo w Tag LG"/>
          <p:cNvPicPr>
            <a:picLocks noChangeAspect="1" noChangeArrowheads="1"/>
          </p:cNvPicPr>
          <p:nvPr userDrawn="1"/>
        </p:nvPicPr>
        <p:blipFill>
          <a:blip r:embed="rId14" cstate="print"/>
          <a:srcRect r="-1083" b="25838"/>
          <a:stretch>
            <a:fillRect/>
          </a:stretch>
        </p:blipFill>
        <p:spPr bwMode="auto">
          <a:xfrm>
            <a:off x="244475" y="171450"/>
            <a:ext cx="1549400" cy="428625"/>
          </a:xfrm>
          <a:prstGeom prst="rect">
            <a:avLst/>
          </a:prstGeom>
          <a:noFill/>
          <a:ln w="9525">
            <a:noFill/>
            <a:miter lim="800000"/>
            <a:headEnd/>
            <a:tailEnd/>
          </a:ln>
        </p:spPr>
      </p:pic>
      <p:sp>
        <p:nvSpPr>
          <p:cNvPr id="558091" name="Line 11"/>
          <p:cNvSpPr>
            <a:spLocks noChangeShapeType="1"/>
          </p:cNvSpPr>
          <p:nvPr userDrawn="1"/>
        </p:nvSpPr>
        <p:spPr bwMode="auto">
          <a:xfrm>
            <a:off x="457200" y="1554163"/>
            <a:ext cx="8229600" cy="0"/>
          </a:xfrm>
          <a:prstGeom prst="line">
            <a:avLst/>
          </a:prstGeom>
          <a:noFill/>
          <a:ln w="12700">
            <a:solidFill>
              <a:srgbClr val="A38769"/>
            </a:solidFill>
            <a:round/>
            <a:headEnd/>
            <a:tailEnd/>
          </a:ln>
          <a:effectLst/>
        </p:spPr>
        <p:txBody>
          <a:bodyPr/>
          <a:lstStyle/>
          <a:p>
            <a:pPr>
              <a:defRPr/>
            </a:pPr>
            <a:endParaRPr lang="en-US"/>
          </a:p>
        </p:txBody>
      </p:sp>
      <p:pic>
        <p:nvPicPr>
          <p:cNvPr id="3080" name="Picture 15" descr="FTA Letters Paisley Wheel blue"/>
          <p:cNvPicPr>
            <a:picLocks noChangeAspect="1" noChangeArrowheads="1"/>
          </p:cNvPicPr>
          <p:nvPr userDrawn="1"/>
        </p:nvPicPr>
        <p:blipFill>
          <a:blip r:embed="rId15" cstate="print"/>
          <a:srcRect/>
          <a:stretch>
            <a:fillRect/>
          </a:stretch>
        </p:blipFill>
        <p:spPr bwMode="auto">
          <a:xfrm>
            <a:off x="7878763" y="6378575"/>
            <a:ext cx="1028700" cy="4683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hf sldNum="0"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lnSpc>
          <a:spcPct val="95000"/>
        </a:lnSpc>
        <a:spcBef>
          <a:spcPct val="25000"/>
        </a:spcBef>
        <a:spcAft>
          <a:spcPct val="25000"/>
        </a:spcAft>
        <a:defRPr sz="2800">
          <a:solidFill>
            <a:schemeClr val="tx1"/>
          </a:solidFill>
          <a:latin typeface="+mn-lt"/>
          <a:ea typeface="+mn-ea"/>
          <a:cs typeface="+mn-cs"/>
        </a:defRPr>
      </a:lvl1pPr>
      <a:lvl2pPr marL="803275" indent="-338138" algn="l" rtl="0" eaLnBrk="0" fontAlgn="base" hangingPunct="0">
        <a:lnSpc>
          <a:spcPct val="95000"/>
        </a:lnSpc>
        <a:spcBef>
          <a:spcPct val="25000"/>
        </a:spcBef>
        <a:spcAft>
          <a:spcPct val="25000"/>
        </a:spcAft>
        <a:buChar char="•"/>
        <a:defRPr sz="2600">
          <a:solidFill>
            <a:schemeClr val="tx1"/>
          </a:solidFill>
          <a:latin typeface="+mn-lt"/>
        </a:defRPr>
      </a:lvl2pPr>
      <a:lvl3pPr marL="1262063" indent="-347663" algn="l" rtl="0" eaLnBrk="0" fontAlgn="base" hangingPunct="0">
        <a:lnSpc>
          <a:spcPct val="95000"/>
        </a:lnSpc>
        <a:spcBef>
          <a:spcPct val="25000"/>
        </a:spcBef>
        <a:spcAft>
          <a:spcPct val="25000"/>
        </a:spcAft>
        <a:buSzPct val="85000"/>
        <a:buFont typeface="Wingdings" pitchFamily="2" charset="2"/>
        <a:buChar char="Ø"/>
        <a:defRPr sz="2400">
          <a:solidFill>
            <a:schemeClr val="tx1"/>
          </a:solidFill>
          <a:latin typeface="+mn-lt"/>
        </a:defRPr>
      </a:lvl3pPr>
      <a:lvl4pPr marL="1654175" indent="-282575" algn="l" rtl="0" eaLnBrk="0" fontAlgn="base" hangingPunct="0">
        <a:lnSpc>
          <a:spcPct val="95000"/>
        </a:lnSpc>
        <a:spcBef>
          <a:spcPct val="25000"/>
        </a:spcBef>
        <a:spcAft>
          <a:spcPct val="25000"/>
        </a:spcAft>
        <a:buSzPct val="100000"/>
        <a:buChar char="•"/>
        <a:defRPr sz="2000">
          <a:solidFill>
            <a:schemeClr val="tx1"/>
          </a:solidFill>
          <a:latin typeface="+mn-lt"/>
        </a:defRPr>
      </a:lvl4pPr>
      <a:lvl5pPr marL="2057400" indent="-228600" algn="l" rtl="0" eaLnBrk="0" fontAlgn="base" hangingPunct="0">
        <a:lnSpc>
          <a:spcPct val="95000"/>
        </a:lnSpc>
        <a:spcBef>
          <a:spcPct val="25000"/>
        </a:spcBef>
        <a:spcAft>
          <a:spcPct val="25000"/>
        </a:spcAft>
        <a:buFont typeface="Arial" charset="0"/>
        <a:buChar char="»"/>
        <a:defRPr sz="2000">
          <a:solidFill>
            <a:schemeClr val="tx1"/>
          </a:solidFill>
          <a:latin typeface="+mn-lt"/>
        </a:defRPr>
      </a:lvl5pPr>
      <a:lvl6pPr marL="2514600" indent="-228600" algn="l" rtl="0" fontAlgn="base">
        <a:lnSpc>
          <a:spcPct val="95000"/>
        </a:lnSpc>
        <a:spcBef>
          <a:spcPct val="25000"/>
        </a:spcBef>
        <a:spcAft>
          <a:spcPct val="25000"/>
        </a:spcAft>
        <a:buFont typeface="Arial" charset="0"/>
        <a:buChar char="»"/>
        <a:defRPr sz="2000">
          <a:solidFill>
            <a:schemeClr val="tx1"/>
          </a:solidFill>
          <a:latin typeface="+mn-lt"/>
        </a:defRPr>
      </a:lvl6pPr>
      <a:lvl7pPr marL="2971800" indent="-228600" algn="l" rtl="0" fontAlgn="base">
        <a:lnSpc>
          <a:spcPct val="95000"/>
        </a:lnSpc>
        <a:spcBef>
          <a:spcPct val="25000"/>
        </a:spcBef>
        <a:spcAft>
          <a:spcPct val="25000"/>
        </a:spcAft>
        <a:buFont typeface="Arial" charset="0"/>
        <a:buChar char="»"/>
        <a:defRPr sz="2000">
          <a:solidFill>
            <a:schemeClr val="tx1"/>
          </a:solidFill>
          <a:latin typeface="+mn-lt"/>
        </a:defRPr>
      </a:lvl7pPr>
      <a:lvl8pPr marL="3429000" indent="-228600" algn="l" rtl="0" fontAlgn="base">
        <a:lnSpc>
          <a:spcPct val="95000"/>
        </a:lnSpc>
        <a:spcBef>
          <a:spcPct val="25000"/>
        </a:spcBef>
        <a:spcAft>
          <a:spcPct val="25000"/>
        </a:spcAft>
        <a:buFont typeface="Arial" charset="0"/>
        <a:buChar char="»"/>
        <a:defRPr sz="2000">
          <a:solidFill>
            <a:schemeClr val="tx1"/>
          </a:solidFill>
          <a:latin typeface="+mn-lt"/>
        </a:defRPr>
      </a:lvl8pPr>
      <a:lvl9pPr marL="3886200" indent="-228600" algn="l" rtl="0" fontAlgn="base">
        <a:lnSpc>
          <a:spcPct val="95000"/>
        </a:lnSpc>
        <a:spcBef>
          <a:spcPct val="25000"/>
        </a:spcBef>
        <a:spcAft>
          <a:spcPct val="2500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White">
      <p:bgPr>
        <a:solidFill>
          <a:srgbClr val="E9E0C9"/>
        </a:solidFill>
        <a:effectLst/>
      </p:bgPr>
    </p:bg>
    <p:spTree>
      <p:nvGrpSpPr>
        <p:cNvPr id="1" name=""/>
        <p:cNvGrpSpPr/>
        <p:nvPr/>
      </p:nvGrpSpPr>
      <p:grpSpPr>
        <a:xfrm>
          <a:off x="0" y="0"/>
          <a:ext cx="0" cy="0"/>
          <a:chOff x="0" y="0"/>
          <a:chExt cx="0" cy="0"/>
        </a:xfrm>
      </p:grpSpPr>
      <p:pic>
        <p:nvPicPr>
          <p:cNvPr id="4098" name="Picture 10" descr="NTIPPTbackgroundFeb09 beige color adjust"/>
          <p:cNvPicPr>
            <a:picLocks noChangeAspect="1" noChangeArrowheads="1"/>
          </p:cNvPicPr>
          <p:nvPr userDrawn="1"/>
        </p:nvPicPr>
        <p:blipFill>
          <a:blip r:embed="rId13" cstate="print"/>
          <a:srcRect l="9885" t="2930" b="89754"/>
          <a:stretch>
            <a:fillRect/>
          </a:stretch>
        </p:blipFill>
        <p:spPr bwMode="auto">
          <a:xfrm>
            <a:off x="0" y="0"/>
            <a:ext cx="9144000" cy="677863"/>
          </a:xfrm>
          <a:prstGeom prst="rect">
            <a:avLst/>
          </a:prstGeom>
          <a:noFill/>
          <a:ln w="9525">
            <a:noFill/>
            <a:miter lim="800000"/>
            <a:headEnd/>
            <a:tailEnd/>
          </a:ln>
        </p:spPr>
      </p:pic>
      <p:sp>
        <p:nvSpPr>
          <p:cNvPr id="4099" name="Rectangle 2"/>
          <p:cNvSpPr>
            <a:spLocks noGrp="1" noChangeArrowheads="1"/>
          </p:cNvSpPr>
          <p:nvPr>
            <p:ph type="title"/>
          </p:nvPr>
        </p:nvSpPr>
        <p:spPr bwMode="auto">
          <a:xfrm>
            <a:off x="457200" y="808038"/>
            <a:ext cx="8229600" cy="8223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00" name="Rectangle 3"/>
          <p:cNvSpPr>
            <a:spLocks noGrp="1" noChangeArrowheads="1"/>
          </p:cNvSpPr>
          <p:nvPr>
            <p:ph type="body" idx="1"/>
          </p:nvPr>
        </p:nvSpPr>
        <p:spPr bwMode="auto">
          <a:xfrm>
            <a:off x="460375" y="1901825"/>
            <a:ext cx="3879850" cy="42592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Text Box 17"/>
          <p:cNvSpPr txBox="1">
            <a:spLocks noChangeArrowheads="1"/>
          </p:cNvSpPr>
          <p:nvPr userDrawn="1"/>
        </p:nvSpPr>
        <p:spPr bwMode="auto">
          <a:xfrm>
            <a:off x="5075238" y="206375"/>
            <a:ext cx="4011612" cy="396875"/>
          </a:xfrm>
          <a:prstGeom prst="rect">
            <a:avLst/>
          </a:prstGeom>
          <a:noFill/>
          <a:ln w="9525">
            <a:noFill/>
            <a:miter lim="800000"/>
            <a:headEnd/>
            <a:tailEnd/>
          </a:ln>
          <a:effectLst/>
        </p:spPr>
        <p:txBody>
          <a:bodyPr>
            <a:spAutoFit/>
          </a:bodyPr>
          <a:lstStyle/>
          <a:p>
            <a:pPr algn="r">
              <a:spcBef>
                <a:spcPct val="50000"/>
              </a:spcBef>
              <a:defRPr/>
            </a:pPr>
            <a:r>
              <a:rPr lang="en-US" sz="2000" i="1" smtClean="0">
                <a:latin typeface="Tahoma" pitchFamily="34" charset="0"/>
              </a:rPr>
              <a:t>Coordinated Mobility</a:t>
            </a:r>
            <a:endParaRPr lang="en-US" sz="2000" i="1">
              <a:latin typeface="Tahoma" pitchFamily="34" charset="0"/>
            </a:endParaRPr>
          </a:p>
        </p:txBody>
      </p:sp>
      <p:pic>
        <p:nvPicPr>
          <p:cNvPr id="4102" name="Picture 9" descr="NTI Logo w Tag LG"/>
          <p:cNvPicPr>
            <a:picLocks noChangeAspect="1" noChangeArrowheads="1"/>
          </p:cNvPicPr>
          <p:nvPr userDrawn="1"/>
        </p:nvPicPr>
        <p:blipFill>
          <a:blip r:embed="rId14" cstate="print"/>
          <a:srcRect r="-1083" b="25838"/>
          <a:stretch>
            <a:fillRect/>
          </a:stretch>
        </p:blipFill>
        <p:spPr bwMode="auto">
          <a:xfrm>
            <a:off x="244475" y="171450"/>
            <a:ext cx="1549400" cy="428625"/>
          </a:xfrm>
          <a:prstGeom prst="rect">
            <a:avLst/>
          </a:prstGeom>
          <a:noFill/>
          <a:ln w="9525">
            <a:noFill/>
            <a:miter lim="800000"/>
            <a:headEnd/>
            <a:tailEnd/>
          </a:ln>
        </p:spPr>
      </p:pic>
      <p:sp>
        <p:nvSpPr>
          <p:cNvPr id="168975" name="Line 15"/>
          <p:cNvSpPr>
            <a:spLocks noChangeShapeType="1"/>
          </p:cNvSpPr>
          <p:nvPr userDrawn="1"/>
        </p:nvSpPr>
        <p:spPr bwMode="auto">
          <a:xfrm>
            <a:off x="457200" y="1554163"/>
            <a:ext cx="8229600" cy="0"/>
          </a:xfrm>
          <a:prstGeom prst="line">
            <a:avLst/>
          </a:prstGeom>
          <a:noFill/>
          <a:ln w="12700">
            <a:solidFill>
              <a:srgbClr val="A38769"/>
            </a:solidFill>
            <a:round/>
            <a:headEnd/>
            <a:tailEnd/>
          </a:ln>
          <a:effectLst/>
        </p:spPr>
        <p:txBody>
          <a:bodyPr/>
          <a:lstStyle/>
          <a:p>
            <a:pPr>
              <a:defRPr/>
            </a:pPr>
            <a:endParaRPr lang="en-US"/>
          </a:p>
        </p:txBody>
      </p:sp>
      <p:pic>
        <p:nvPicPr>
          <p:cNvPr id="4104" name="Picture 19" descr="FTA Letters Paisley Wheel blue"/>
          <p:cNvPicPr>
            <a:picLocks noChangeAspect="1" noChangeArrowheads="1"/>
          </p:cNvPicPr>
          <p:nvPr userDrawn="1"/>
        </p:nvPicPr>
        <p:blipFill>
          <a:blip r:embed="rId15" cstate="print"/>
          <a:srcRect/>
          <a:stretch>
            <a:fillRect/>
          </a:stretch>
        </p:blipFill>
        <p:spPr bwMode="auto">
          <a:xfrm>
            <a:off x="7878763" y="6378575"/>
            <a:ext cx="1028700" cy="4683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hf sldNum="0"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7663" indent="-347663" algn="l" rtl="0" eaLnBrk="0" fontAlgn="base" hangingPunct="0">
        <a:lnSpc>
          <a:spcPct val="95000"/>
        </a:lnSpc>
        <a:spcBef>
          <a:spcPct val="25000"/>
        </a:spcBef>
        <a:spcAft>
          <a:spcPct val="25000"/>
        </a:spcAft>
        <a:buFont typeface="Tahoma" pitchFamily="34" charset="0"/>
        <a:buChar char="•"/>
        <a:defRPr sz="2800">
          <a:solidFill>
            <a:schemeClr val="tx1"/>
          </a:solidFill>
          <a:latin typeface="+mn-lt"/>
          <a:ea typeface="+mn-ea"/>
          <a:cs typeface="+mn-cs"/>
        </a:defRPr>
      </a:lvl1pPr>
      <a:lvl2pPr marL="798513" indent="-341313" algn="l" rtl="0" eaLnBrk="0" fontAlgn="base" hangingPunct="0">
        <a:lnSpc>
          <a:spcPct val="95000"/>
        </a:lnSpc>
        <a:spcBef>
          <a:spcPct val="25000"/>
        </a:spcBef>
        <a:spcAft>
          <a:spcPct val="25000"/>
        </a:spcAft>
        <a:buSzPct val="85000"/>
        <a:buFont typeface="Wingdings" pitchFamily="2" charset="2"/>
        <a:buChar char="Ø"/>
        <a:defRPr sz="2600">
          <a:solidFill>
            <a:schemeClr val="tx1"/>
          </a:solidFill>
          <a:latin typeface="+mn-lt"/>
        </a:defRPr>
      </a:lvl2pPr>
      <a:lvl3pPr marL="1204913" indent="-290513" algn="l" rtl="0" eaLnBrk="0" fontAlgn="base" hangingPunct="0">
        <a:lnSpc>
          <a:spcPct val="95000"/>
        </a:lnSpc>
        <a:spcBef>
          <a:spcPct val="25000"/>
        </a:spcBef>
        <a:spcAft>
          <a:spcPct val="25000"/>
        </a:spcAft>
        <a:buSzPct val="100000"/>
        <a:buChar char="•"/>
        <a:defRPr sz="2400">
          <a:solidFill>
            <a:schemeClr val="tx1"/>
          </a:solidFill>
          <a:latin typeface="+mn-lt"/>
        </a:defRPr>
      </a:lvl3pPr>
      <a:lvl4pPr marL="1600200" indent="-228600" algn="l" rtl="0" eaLnBrk="0" fontAlgn="base" hangingPunct="0">
        <a:lnSpc>
          <a:spcPct val="95000"/>
        </a:lnSpc>
        <a:spcBef>
          <a:spcPct val="25000"/>
        </a:spcBef>
        <a:spcAft>
          <a:spcPct val="25000"/>
        </a:spcAft>
        <a:buFont typeface="Arial" charset="0"/>
        <a:buChar char="»"/>
        <a:defRPr sz="2000">
          <a:solidFill>
            <a:schemeClr val="tx1"/>
          </a:solidFill>
          <a:latin typeface="+mn-lt"/>
        </a:defRPr>
      </a:lvl4pPr>
      <a:lvl5pPr marL="2057400" indent="-228600" algn="l" rtl="0" eaLnBrk="0" fontAlgn="base" hangingPunct="0">
        <a:lnSpc>
          <a:spcPct val="95000"/>
        </a:lnSpc>
        <a:spcBef>
          <a:spcPct val="25000"/>
        </a:spcBef>
        <a:spcAft>
          <a:spcPct val="25000"/>
        </a:spcAft>
        <a:buSzPct val="60000"/>
        <a:buChar char="o"/>
        <a:defRPr sz="2000">
          <a:solidFill>
            <a:schemeClr val="tx1"/>
          </a:solidFill>
          <a:latin typeface="+mn-lt"/>
        </a:defRPr>
      </a:lvl5pPr>
      <a:lvl6pPr marL="2514600" indent="-228600" algn="l" rtl="0" fontAlgn="base">
        <a:lnSpc>
          <a:spcPct val="95000"/>
        </a:lnSpc>
        <a:spcBef>
          <a:spcPct val="25000"/>
        </a:spcBef>
        <a:spcAft>
          <a:spcPct val="25000"/>
        </a:spcAft>
        <a:buSzPct val="60000"/>
        <a:buChar char="o"/>
        <a:defRPr sz="2000">
          <a:solidFill>
            <a:schemeClr val="tx1"/>
          </a:solidFill>
          <a:latin typeface="+mn-lt"/>
        </a:defRPr>
      </a:lvl6pPr>
      <a:lvl7pPr marL="2971800" indent="-228600" algn="l" rtl="0" fontAlgn="base">
        <a:lnSpc>
          <a:spcPct val="95000"/>
        </a:lnSpc>
        <a:spcBef>
          <a:spcPct val="25000"/>
        </a:spcBef>
        <a:spcAft>
          <a:spcPct val="25000"/>
        </a:spcAft>
        <a:buSzPct val="60000"/>
        <a:buChar char="o"/>
        <a:defRPr sz="2000">
          <a:solidFill>
            <a:schemeClr val="tx1"/>
          </a:solidFill>
          <a:latin typeface="+mn-lt"/>
        </a:defRPr>
      </a:lvl7pPr>
      <a:lvl8pPr marL="3429000" indent="-228600" algn="l" rtl="0" fontAlgn="base">
        <a:lnSpc>
          <a:spcPct val="95000"/>
        </a:lnSpc>
        <a:spcBef>
          <a:spcPct val="25000"/>
        </a:spcBef>
        <a:spcAft>
          <a:spcPct val="25000"/>
        </a:spcAft>
        <a:buSzPct val="60000"/>
        <a:buChar char="o"/>
        <a:defRPr sz="2000">
          <a:solidFill>
            <a:schemeClr val="tx1"/>
          </a:solidFill>
          <a:latin typeface="+mn-lt"/>
        </a:defRPr>
      </a:lvl8pPr>
      <a:lvl9pPr marL="3886200" indent="-228600" algn="l" rtl="0" fontAlgn="base">
        <a:lnSpc>
          <a:spcPct val="95000"/>
        </a:lnSpc>
        <a:spcBef>
          <a:spcPct val="25000"/>
        </a:spcBef>
        <a:spcAft>
          <a:spcPct val="25000"/>
        </a:spcAft>
        <a:buSzPct val="60000"/>
        <a:buChar char="o"/>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White">
      <p:bgPr>
        <a:solidFill>
          <a:srgbClr val="E9E0C9"/>
        </a:solidFill>
        <a:effectLst/>
      </p:bgPr>
    </p:bg>
    <p:spTree>
      <p:nvGrpSpPr>
        <p:cNvPr id="1" name=""/>
        <p:cNvGrpSpPr/>
        <p:nvPr/>
      </p:nvGrpSpPr>
      <p:grpSpPr>
        <a:xfrm>
          <a:off x="0" y="0"/>
          <a:ext cx="0" cy="0"/>
          <a:chOff x="0" y="0"/>
          <a:chExt cx="0" cy="0"/>
        </a:xfrm>
      </p:grpSpPr>
      <p:pic>
        <p:nvPicPr>
          <p:cNvPr id="5122" name="Picture 8" descr="NTIPPTbackgroundFeb09 beige color adjust"/>
          <p:cNvPicPr>
            <a:picLocks noChangeAspect="1" noChangeArrowheads="1"/>
          </p:cNvPicPr>
          <p:nvPr userDrawn="1"/>
        </p:nvPicPr>
        <p:blipFill>
          <a:blip r:embed="rId13" cstate="print"/>
          <a:srcRect l="9885" t="2930" b="89754"/>
          <a:stretch>
            <a:fillRect/>
          </a:stretch>
        </p:blipFill>
        <p:spPr bwMode="auto">
          <a:xfrm>
            <a:off x="0" y="0"/>
            <a:ext cx="9144000" cy="677863"/>
          </a:xfrm>
          <a:prstGeom prst="rect">
            <a:avLst/>
          </a:prstGeom>
          <a:noFill/>
          <a:ln w="9525">
            <a:noFill/>
            <a:miter lim="800000"/>
            <a:headEnd/>
            <a:tailEnd/>
          </a:ln>
        </p:spPr>
      </p:pic>
      <p:sp>
        <p:nvSpPr>
          <p:cNvPr id="5123" name="Rectangle 2"/>
          <p:cNvSpPr>
            <a:spLocks noGrp="1" noChangeArrowheads="1"/>
          </p:cNvSpPr>
          <p:nvPr>
            <p:ph type="title"/>
          </p:nvPr>
        </p:nvSpPr>
        <p:spPr bwMode="auto">
          <a:xfrm>
            <a:off x="457200" y="808038"/>
            <a:ext cx="8229600" cy="8223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 name="Text Box 17"/>
          <p:cNvSpPr txBox="1">
            <a:spLocks noChangeArrowheads="1"/>
          </p:cNvSpPr>
          <p:nvPr userDrawn="1"/>
        </p:nvSpPr>
        <p:spPr bwMode="auto">
          <a:xfrm>
            <a:off x="5075238" y="206375"/>
            <a:ext cx="4011612" cy="396875"/>
          </a:xfrm>
          <a:prstGeom prst="rect">
            <a:avLst/>
          </a:prstGeom>
          <a:noFill/>
          <a:ln w="9525">
            <a:noFill/>
            <a:miter lim="800000"/>
            <a:headEnd/>
            <a:tailEnd/>
          </a:ln>
          <a:effectLst/>
        </p:spPr>
        <p:txBody>
          <a:bodyPr>
            <a:spAutoFit/>
          </a:bodyPr>
          <a:lstStyle/>
          <a:p>
            <a:pPr algn="r">
              <a:spcBef>
                <a:spcPct val="50000"/>
              </a:spcBef>
              <a:defRPr/>
            </a:pPr>
            <a:r>
              <a:rPr lang="en-US" sz="2000" i="1" smtClean="0">
                <a:latin typeface="Tahoma" pitchFamily="34" charset="0"/>
              </a:rPr>
              <a:t>Coordinated Mobility</a:t>
            </a:r>
            <a:endParaRPr lang="en-US" sz="2000" i="1">
              <a:latin typeface="Tahoma" pitchFamily="34" charset="0"/>
            </a:endParaRPr>
          </a:p>
        </p:txBody>
      </p:sp>
      <p:pic>
        <p:nvPicPr>
          <p:cNvPr id="5125" name="Picture 9" descr="NTI Logo w Tag LG"/>
          <p:cNvPicPr>
            <a:picLocks noChangeAspect="1" noChangeArrowheads="1"/>
          </p:cNvPicPr>
          <p:nvPr userDrawn="1"/>
        </p:nvPicPr>
        <p:blipFill>
          <a:blip r:embed="rId14" cstate="print"/>
          <a:srcRect r="-1083" b="25838"/>
          <a:stretch>
            <a:fillRect/>
          </a:stretch>
        </p:blipFill>
        <p:spPr bwMode="auto">
          <a:xfrm>
            <a:off x="244475" y="171450"/>
            <a:ext cx="1549400" cy="428625"/>
          </a:xfrm>
          <a:prstGeom prst="rect">
            <a:avLst/>
          </a:prstGeom>
          <a:noFill/>
          <a:ln w="9525">
            <a:noFill/>
            <a:miter lim="800000"/>
            <a:headEnd/>
            <a:tailEnd/>
          </a:ln>
        </p:spPr>
      </p:pic>
      <p:sp>
        <p:nvSpPr>
          <p:cNvPr id="185355" name="Line 11"/>
          <p:cNvSpPr>
            <a:spLocks noChangeShapeType="1"/>
          </p:cNvSpPr>
          <p:nvPr userDrawn="1"/>
        </p:nvSpPr>
        <p:spPr bwMode="auto">
          <a:xfrm>
            <a:off x="457200" y="1554163"/>
            <a:ext cx="8229600" cy="0"/>
          </a:xfrm>
          <a:prstGeom prst="line">
            <a:avLst/>
          </a:prstGeom>
          <a:noFill/>
          <a:ln w="12700">
            <a:solidFill>
              <a:srgbClr val="A38769"/>
            </a:solidFill>
            <a:round/>
            <a:headEnd/>
            <a:tailEnd/>
          </a:ln>
          <a:effectLst/>
        </p:spPr>
        <p:txBody>
          <a:bodyPr/>
          <a:lstStyle/>
          <a:p>
            <a:pPr>
              <a:defRPr/>
            </a:pPr>
            <a:endParaRPr lang="en-US"/>
          </a:p>
        </p:txBody>
      </p:sp>
      <p:pic>
        <p:nvPicPr>
          <p:cNvPr id="5127" name="Picture 15" descr="FTA Letters Paisley Wheel blue"/>
          <p:cNvPicPr>
            <a:picLocks noChangeAspect="1" noChangeArrowheads="1"/>
          </p:cNvPicPr>
          <p:nvPr userDrawn="1"/>
        </p:nvPicPr>
        <p:blipFill>
          <a:blip r:embed="rId15" cstate="print"/>
          <a:srcRect/>
          <a:stretch>
            <a:fillRect/>
          </a:stretch>
        </p:blipFill>
        <p:spPr bwMode="auto">
          <a:xfrm>
            <a:off x="7878763" y="6378575"/>
            <a:ext cx="1028700" cy="4683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hf sldNum="0"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Wingdings" pitchFamily="2" charset="2"/>
        <a:buChar char="Ø"/>
        <a:defRPr sz="2800">
          <a:solidFill>
            <a:schemeClr val="tx1"/>
          </a:solidFill>
          <a:latin typeface="+mn-lt"/>
        </a:defRPr>
      </a:lvl2pPr>
      <a:lvl3pPr marL="1143000" indent="-228600" algn="l" rtl="0" eaLnBrk="0" fontAlgn="base" hangingPunct="0">
        <a:spcBef>
          <a:spcPct val="20000"/>
        </a:spcBef>
        <a:spcAft>
          <a:spcPct val="0"/>
        </a:spcAft>
        <a:buSzPct val="7500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SzPct val="60000"/>
        <a:buChar char="o"/>
        <a:defRPr sz="2000">
          <a:solidFill>
            <a:schemeClr val="tx1"/>
          </a:solidFill>
          <a:latin typeface="+mn-lt"/>
        </a:defRPr>
      </a:lvl5pPr>
      <a:lvl6pPr marL="2514600" indent="-228600" algn="l" rtl="0" fontAlgn="base">
        <a:spcBef>
          <a:spcPct val="20000"/>
        </a:spcBef>
        <a:spcAft>
          <a:spcPct val="0"/>
        </a:spcAft>
        <a:buSzPct val="60000"/>
        <a:buChar char="o"/>
        <a:defRPr sz="2000">
          <a:solidFill>
            <a:schemeClr val="tx1"/>
          </a:solidFill>
          <a:latin typeface="+mn-lt"/>
        </a:defRPr>
      </a:lvl6pPr>
      <a:lvl7pPr marL="2971800" indent="-228600" algn="l" rtl="0" fontAlgn="base">
        <a:spcBef>
          <a:spcPct val="20000"/>
        </a:spcBef>
        <a:spcAft>
          <a:spcPct val="0"/>
        </a:spcAft>
        <a:buSzPct val="60000"/>
        <a:buChar char="o"/>
        <a:defRPr sz="2000">
          <a:solidFill>
            <a:schemeClr val="tx1"/>
          </a:solidFill>
          <a:latin typeface="+mn-lt"/>
        </a:defRPr>
      </a:lvl7pPr>
      <a:lvl8pPr marL="3429000" indent="-228600" algn="l" rtl="0" fontAlgn="base">
        <a:spcBef>
          <a:spcPct val="20000"/>
        </a:spcBef>
        <a:spcAft>
          <a:spcPct val="0"/>
        </a:spcAft>
        <a:buSzPct val="60000"/>
        <a:buChar char="o"/>
        <a:defRPr sz="2000">
          <a:solidFill>
            <a:schemeClr val="tx1"/>
          </a:solidFill>
          <a:latin typeface="+mn-lt"/>
        </a:defRPr>
      </a:lvl8pPr>
      <a:lvl9pPr marL="3886200" indent="-228600" algn="l" rtl="0" fontAlgn="base">
        <a:spcBef>
          <a:spcPct val="20000"/>
        </a:spcBef>
        <a:spcAft>
          <a:spcPct val="0"/>
        </a:spcAft>
        <a:buSzPct val="60000"/>
        <a:buChar char="o"/>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White">
      <p:bgPr>
        <a:solidFill>
          <a:srgbClr val="E9E0C9"/>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Lst>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ahoma" pitchFamily="34" charset="0"/>
        </a:defRPr>
      </a:lvl2pPr>
      <a:lvl3pPr algn="l" rtl="0" eaLnBrk="0" fontAlgn="base" hangingPunct="0">
        <a:spcBef>
          <a:spcPct val="0"/>
        </a:spcBef>
        <a:spcAft>
          <a:spcPct val="0"/>
        </a:spcAft>
        <a:defRPr sz="4000">
          <a:solidFill>
            <a:schemeClr val="tx2"/>
          </a:solidFill>
          <a:latin typeface="Tahoma" pitchFamily="34" charset="0"/>
        </a:defRPr>
      </a:lvl3pPr>
      <a:lvl4pPr algn="l" rtl="0" eaLnBrk="0" fontAlgn="base" hangingPunct="0">
        <a:spcBef>
          <a:spcPct val="0"/>
        </a:spcBef>
        <a:spcAft>
          <a:spcPct val="0"/>
        </a:spcAft>
        <a:defRPr sz="4000">
          <a:solidFill>
            <a:schemeClr val="tx2"/>
          </a:solidFill>
          <a:latin typeface="Tahoma" pitchFamily="34" charset="0"/>
        </a:defRPr>
      </a:lvl4pPr>
      <a:lvl5pPr algn="l" rtl="0" eaLnBrk="0" fontAlgn="base" hangingPunct="0">
        <a:spcBef>
          <a:spcPct val="0"/>
        </a:spcBef>
        <a:spcAft>
          <a:spcPct val="0"/>
        </a:spcAft>
        <a:defRPr sz="4000">
          <a:solidFill>
            <a:schemeClr val="tx2"/>
          </a:solidFill>
          <a:latin typeface="Tahoma" pitchFamily="34" charset="0"/>
        </a:defRPr>
      </a:lvl5pPr>
      <a:lvl6pPr marL="457200" algn="l" rtl="0" fontAlgn="base">
        <a:spcBef>
          <a:spcPct val="0"/>
        </a:spcBef>
        <a:spcAft>
          <a:spcPct val="0"/>
        </a:spcAft>
        <a:defRPr sz="4000">
          <a:solidFill>
            <a:schemeClr val="tx2"/>
          </a:solidFill>
          <a:latin typeface="Tahoma" pitchFamily="34" charset="0"/>
        </a:defRPr>
      </a:lvl6pPr>
      <a:lvl7pPr marL="914400" algn="l" rtl="0" fontAlgn="base">
        <a:spcBef>
          <a:spcPct val="0"/>
        </a:spcBef>
        <a:spcAft>
          <a:spcPct val="0"/>
        </a:spcAft>
        <a:defRPr sz="4000">
          <a:solidFill>
            <a:schemeClr val="tx2"/>
          </a:solidFill>
          <a:latin typeface="Tahoma" pitchFamily="34" charset="0"/>
        </a:defRPr>
      </a:lvl7pPr>
      <a:lvl8pPr marL="1371600" algn="l" rtl="0" fontAlgn="base">
        <a:spcBef>
          <a:spcPct val="0"/>
        </a:spcBef>
        <a:spcAft>
          <a:spcPct val="0"/>
        </a:spcAft>
        <a:defRPr sz="4000">
          <a:solidFill>
            <a:schemeClr val="tx2"/>
          </a:solidFill>
          <a:latin typeface="Tahoma" pitchFamily="34" charset="0"/>
        </a:defRPr>
      </a:lvl8pPr>
      <a:lvl9pPr marL="1828800" algn="l" rtl="0" fontAlgn="base">
        <a:spcBef>
          <a:spcPct val="0"/>
        </a:spcBef>
        <a:spcAft>
          <a:spcPct val="0"/>
        </a:spcAft>
        <a:defRPr sz="4000">
          <a:solidFill>
            <a:schemeClr val="tx2"/>
          </a:solidFill>
          <a:latin typeface="Tahoma" pitchFamily="34"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Wingdings" pitchFamily="2" charset="2"/>
        <a:buChar char="Ø"/>
        <a:defRPr sz="2800">
          <a:solidFill>
            <a:schemeClr val="tx1"/>
          </a:solidFill>
          <a:latin typeface="+mn-lt"/>
        </a:defRPr>
      </a:lvl2pPr>
      <a:lvl3pPr marL="1143000" indent="-228600" algn="l" rtl="0" eaLnBrk="0" fontAlgn="base" hangingPunct="0">
        <a:spcBef>
          <a:spcPct val="20000"/>
        </a:spcBef>
        <a:spcAft>
          <a:spcPct val="0"/>
        </a:spcAft>
        <a:buSzPct val="7500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SzPct val="60000"/>
        <a:buChar char="o"/>
        <a:defRPr sz="2000">
          <a:solidFill>
            <a:schemeClr val="tx1"/>
          </a:solidFill>
          <a:latin typeface="+mn-lt"/>
        </a:defRPr>
      </a:lvl5pPr>
      <a:lvl6pPr marL="2514600" indent="-228600" algn="l" rtl="0" fontAlgn="base">
        <a:spcBef>
          <a:spcPct val="20000"/>
        </a:spcBef>
        <a:spcAft>
          <a:spcPct val="0"/>
        </a:spcAft>
        <a:buSzPct val="60000"/>
        <a:buChar char="o"/>
        <a:defRPr sz="2000">
          <a:solidFill>
            <a:schemeClr val="tx1"/>
          </a:solidFill>
          <a:latin typeface="+mn-lt"/>
        </a:defRPr>
      </a:lvl6pPr>
      <a:lvl7pPr marL="2971800" indent="-228600" algn="l" rtl="0" fontAlgn="base">
        <a:spcBef>
          <a:spcPct val="20000"/>
        </a:spcBef>
        <a:spcAft>
          <a:spcPct val="0"/>
        </a:spcAft>
        <a:buSzPct val="60000"/>
        <a:buChar char="o"/>
        <a:defRPr sz="2000">
          <a:solidFill>
            <a:schemeClr val="tx1"/>
          </a:solidFill>
          <a:latin typeface="+mn-lt"/>
        </a:defRPr>
      </a:lvl7pPr>
      <a:lvl8pPr marL="3429000" indent="-228600" algn="l" rtl="0" fontAlgn="base">
        <a:spcBef>
          <a:spcPct val="20000"/>
        </a:spcBef>
        <a:spcAft>
          <a:spcPct val="0"/>
        </a:spcAft>
        <a:buSzPct val="60000"/>
        <a:buChar char="o"/>
        <a:defRPr sz="2000">
          <a:solidFill>
            <a:schemeClr val="tx1"/>
          </a:solidFill>
          <a:latin typeface="+mn-lt"/>
        </a:defRPr>
      </a:lvl8pPr>
      <a:lvl9pPr marL="3886200" indent="-228600" algn="l" rtl="0" fontAlgn="base">
        <a:spcBef>
          <a:spcPct val="20000"/>
        </a:spcBef>
        <a:spcAft>
          <a:spcPct val="0"/>
        </a:spcAft>
        <a:buSzPct val="60000"/>
        <a:buChar char="o"/>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146" name="Picture 16" descr="NTIPPTbackgroundFeb09 beige color adjust FINAL"/>
          <p:cNvPicPr>
            <a:picLocks noChangeAspect="1" noChangeArrowheads="1"/>
          </p:cNvPicPr>
          <p:nvPr userDrawn="1"/>
        </p:nvPicPr>
        <p:blipFill>
          <a:blip r:embed="rId13" cstate="print"/>
          <a:srcRect l="9760" t="3552" b="22403"/>
          <a:stretch>
            <a:fillRect/>
          </a:stretch>
        </p:blipFill>
        <p:spPr bwMode="auto">
          <a:xfrm>
            <a:off x="-22225" y="-9525"/>
            <a:ext cx="9250363" cy="6950075"/>
          </a:xfrm>
          <a:prstGeom prst="rect">
            <a:avLst/>
          </a:prstGeom>
          <a:noFill/>
          <a:ln w="9525">
            <a:noFill/>
            <a:miter lim="800000"/>
            <a:headEnd/>
            <a:tailEnd/>
          </a:ln>
        </p:spPr>
      </p:pic>
      <p:sp>
        <p:nvSpPr>
          <p:cNvPr id="614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2106DEB-B263-4103-A029-18B3E8A66914}" type="datetime1">
              <a:rPr lang="en-US"/>
              <a:pPr>
                <a:defRPr/>
              </a:pPr>
              <a:t>11/30/2010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433EBAD-1465-4057-B705-8437CBA0FB9A}" type="slidenum">
              <a:rPr lang="en-US"/>
              <a:pPr>
                <a:defRPr/>
              </a:pPr>
              <a:t>‹#›</a:t>
            </a:fld>
            <a:endParaRPr lang="en-US"/>
          </a:p>
        </p:txBody>
      </p:sp>
      <p:pic>
        <p:nvPicPr>
          <p:cNvPr id="6152" name="Picture 23" descr="FTA Letters Paisley Wheel blue"/>
          <p:cNvPicPr>
            <a:picLocks noChangeAspect="1" noChangeArrowheads="1"/>
          </p:cNvPicPr>
          <p:nvPr userDrawn="1"/>
        </p:nvPicPr>
        <p:blipFill>
          <a:blip r:embed="rId14" cstate="print"/>
          <a:srcRect/>
          <a:stretch>
            <a:fillRect/>
          </a:stretch>
        </p:blipFill>
        <p:spPr bwMode="auto">
          <a:xfrm>
            <a:off x="7672388" y="6303963"/>
            <a:ext cx="1325562" cy="604837"/>
          </a:xfrm>
          <a:prstGeom prst="rect">
            <a:avLst/>
          </a:prstGeom>
          <a:noFill/>
          <a:ln w="9525">
            <a:noFill/>
            <a:miter lim="800000"/>
            <a:headEnd/>
            <a:tailEnd/>
          </a:ln>
        </p:spPr>
      </p:pic>
      <p:pic>
        <p:nvPicPr>
          <p:cNvPr id="6153" name="Picture 9" descr="NTI Logo w Tag LG"/>
          <p:cNvPicPr>
            <a:picLocks noChangeAspect="1" noChangeArrowheads="1"/>
          </p:cNvPicPr>
          <p:nvPr userDrawn="1"/>
        </p:nvPicPr>
        <p:blipFill>
          <a:blip r:embed="rId15" cstate="print"/>
          <a:srcRect r="-1083" b="25838"/>
          <a:stretch>
            <a:fillRect/>
          </a:stretch>
        </p:blipFill>
        <p:spPr bwMode="auto">
          <a:xfrm>
            <a:off x="244475" y="171450"/>
            <a:ext cx="1549400" cy="4286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9.xml"/><Relationship Id="rId1" Type="http://schemas.openxmlformats.org/officeDocument/2006/relationships/slideLayout" Target="../slideLayouts/slideLayout13.xml"/><Relationship Id="rId4" Type="http://schemas.openxmlformats.org/officeDocument/2006/relationships/image" Target="../media/image48.jpeg"/></Relationships>
</file>

<file path=ppt/slides/_rels/slide10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0.xml"/><Relationship Id="rId1" Type="http://schemas.openxmlformats.org/officeDocument/2006/relationships/slideLayout" Target="../slideLayouts/slideLayout27.xml"/><Relationship Id="rId4" Type="http://schemas.openxmlformats.org/officeDocument/2006/relationships/image" Target="../media/image50.gif"/></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7.xml"/></Relationships>
</file>

<file path=ppt/slides/_rels/slide10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6.xml"/><Relationship Id="rId1" Type="http://schemas.openxmlformats.org/officeDocument/2006/relationships/slideLayout" Target="../slideLayouts/slideLayout27.xml"/><Relationship Id="rId4" Type="http://schemas.openxmlformats.org/officeDocument/2006/relationships/image" Target="../media/image54.jpeg"/></Relationships>
</file>

<file path=ppt/slides/_rels/slide10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7.xml"/><Relationship Id="rId1" Type="http://schemas.openxmlformats.org/officeDocument/2006/relationships/slideLayout" Target="../slideLayouts/slideLayout13.xml"/><Relationship Id="rId4" Type="http://schemas.openxmlformats.org/officeDocument/2006/relationships/image" Target="../media/image56.jpeg"/></Relationships>
</file>

<file path=ppt/slides/_rels/slide10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0.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7.xml"/></Relationships>
</file>

<file path=ppt/slides/_rels/slide131.xml.rels><?xml version="1.0" encoding="UTF-8" standalone="yes"?>
<Relationships xmlns="http://schemas.openxmlformats.org/package/2006/relationships"><Relationship Id="rId3" Type="http://schemas.openxmlformats.org/officeDocument/2006/relationships/hyperlink" Target="http://www.wecaretrans.com/Transportation.html" TargetMode="External"/><Relationship Id="rId2" Type="http://schemas.openxmlformats.org/officeDocument/2006/relationships/notesSlide" Target="../notesSlides/notesSlide130.xml"/><Relationship Id="rId1" Type="http://schemas.openxmlformats.org/officeDocument/2006/relationships/slideLayout" Target="../slideLayouts/slideLayout13.xml"/><Relationship Id="rId5" Type="http://schemas.openxmlformats.org/officeDocument/2006/relationships/image" Target="../media/image60.jpeg"/><Relationship Id="rId4" Type="http://schemas.openxmlformats.org/officeDocument/2006/relationships/image" Target="../media/image59.jpeg"/></Relationships>
</file>

<file path=ppt/slides/_rels/slide1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3.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hyperlink" Target="http://www.coa-hs.org/index.htm" TargetMode="External"/><Relationship Id="rId2" Type="http://schemas.openxmlformats.org/officeDocument/2006/relationships/notesSlide" Target="../notesSlides/notesSlide134.xml"/><Relationship Id="rId1" Type="http://schemas.openxmlformats.org/officeDocument/2006/relationships/slideLayout" Target="../slideLayouts/slideLayout27.xml"/><Relationship Id="rId4" Type="http://schemas.openxmlformats.org/officeDocument/2006/relationships/image" Target="../media/image63.jpe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6.xml"/><Relationship Id="rId1" Type="http://schemas.openxmlformats.org/officeDocument/2006/relationships/slideLayout" Target="../slideLayouts/slideLayout27.xml"/></Relationships>
</file>

<file path=ppt/slides/_rels/slide138.xml.rels><?xml version="1.0" encoding="UTF-8" standalone="yes"?>
<Relationships xmlns="http://schemas.openxmlformats.org/package/2006/relationships"><Relationship Id="rId3" Type="http://schemas.openxmlformats.org/officeDocument/2006/relationships/hyperlink" Target="http://www.mag.maricopa.gov/display.cms" TargetMode="External"/><Relationship Id="rId2" Type="http://schemas.openxmlformats.org/officeDocument/2006/relationships/notesSlide" Target="../notesSlides/notesSlide137.xml"/><Relationship Id="rId1" Type="http://schemas.openxmlformats.org/officeDocument/2006/relationships/slideLayout" Target="../slideLayouts/slideLayout13.xml"/><Relationship Id="rId6" Type="http://schemas.openxmlformats.org/officeDocument/2006/relationships/image" Target="../media/image66.jpeg"/><Relationship Id="rId5" Type="http://schemas.openxmlformats.org/officeDocument/2006/relationships/hyperlink" Target="http://www.maricopa.gov/Default.aspx" TargetMode="External"/><Relationship Id="rId4" Type="http://schemas.openxmlformats.org/officeDocument/2006/relationships/image" Target="../media/image65.gif"/></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70.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41.xml"/><Relationship Id="rId1" Type="http://schemas.openxmlformats.org/officeDocument/2006/relationships/slideLayout" Target="../slideLayouts/slideLayout27.xml"/><Relationship Id="rId4" Type="http://schemas.openxmlformats.org/officeDocument/2006/relationships/image" Target="../media/image68.jpeg"/></Relationships>
</file>

<file path=ppt/slides/_rels/slide1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42.xml"/><Relationship Id="rId1" Type="http://schemas.openxmlformats.org/officeDocument/2006/relationships/slideLayout" Target="../slideLayouts/slideLayout27.xml"/></Relationships>
</file>

<file path=ppt/slides/_rels/slide1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3.xml"/><Relationship Id="rId1" Type="http://schemas.openxmlformats.org/officeDocument/2006/relationships/slideLayout" Target="../slideLayouts/slideLayout27.xml"/><Relationship Id="rId4" Type="http://schemas.openxmlformats.org/officeDocument/2006/relationships/image" Target="../media/image70.jpeg"/></Relationships>
</file>

<file path=ppt/slides/_rels/slide1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4.xml"/><Relationship Id="rId1" Type="http://schemas.openxmlformats.org/officeDocument/2006/relationships/slideLayout" Target="../slideLayouts/slideLayout27.xml"/></Relationships>
</file>

<file path=ppt/slides/_rels/slide1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5.xml"/><Relationship Id="rId1" Type="http://schemas.openxmlformats.org/officeDocument/2006/relationships/slideLayout" Target="../slideLayouts/slideLayout2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7.xml"/></Relationships>
</file>

<file path=ppt/slides/_rels/slide1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48.xml"/><Relationship Id="rId1" Type="http://schemas.openxmlformats.org/officeDocument/2006/relationships/slideLayout" Target="../slideLayouts/slideLayout13.xml"/><Relationship Id="rId4" Type="http://schemas.openxmlformats.org/officeDocument/2006/relationships/image" Target="../media/image7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2.xml"/><Relationship Id="rId1" Type="http://schemas.openxmlformats.org/officeDocument/2006/relationships/slideLayout" Target="../slideLayouts/slideLayout2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www.unitedweride.gov/" TargetMode="External"/><Relationship Id="rId7" Type="http://schemas.openxmlformats.org/officeDocument/2006/relationships/image" Target="../media/image19.gif"/><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hyperlink" Target="http://www.commuteconnection.com/default.htm" TargetMode="External"/><Relationship Id="rId5" Type="http://schemas.openxmlformats.org/officeDocument/2006/relationships/image" Target="../media/image18.gif"/><Relationship Id="rId4" Type="http://schemas.openxmlformats.org/officeDocument/2006/relationships/image" Target="../media/image17.gif"/></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27.xml"/><Relationship Id="rId5" Type="http://schemas.openxmlformats.org/officeDocument/2006/relationships/image" Target="../media/image26.gif"/><Relationship Id="rId4" Type="http://schemas.openxmlformats.org/officeDocument/2006/relationships/hyperlink" Target="http://www.hhs.gov/"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65.xml"/><Relationship Id="rId4" Type="http://schemas.openxmlformats.org/officeDocument/2006/relationships/image" Target="../media/image28.jpe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53.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7.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34.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2.xml"/><Relationship Id="rId1" Type="http://schemas.openxmlformats.org/officeDocument/2006/relationships/slideLayout" Target="../slideLayouts/slideLayout13.xml"/><Relationship Id="rId5" Type="http://schemas.openxmlformats.org/officeDocument/2006/relationships/image" Target="../media/image36.gif"/><Relationship Id="rId4" Type="http://schemas.openxmlformats.org/officeDocument/2006/relationships/hyperlink" Target="http://www.phillycarshare.org/"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37.gif"/><Relationship Id="rId7" Type="http://schemas.openxmlformats.org/officeDocument/2006/relationships/image" Target="../media/image40.jpeg"/><Relationship Id="rId2" Type="http://schemas.openxmlformats.org/officeDocument/2006/relationships/notesSlide" Target="../notesSlides/notesSlide93.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hyperlink" Target="http://www.zimride.com/" TargetMode="External"/><Relationship Id="rId4" Type="http://schemas.openxmlformats.org/officeDocument/2006/relationships/image" Target="../media/image38.jpeg"/></Relationships>
</file>

<file path=ppt/slides/_rels/slide9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5.xml"/><Relationship Id="rId1" Type="http://schemas.openxmlformats.org/officeDocument/2006/relationships/slideLayout" Target="../slideLayouts/slideLayout13.xml"/><Relationship Id="rId5" Type="http://schemas.openxmlformats.org/officeDocument/2006/relationships/image" Target="../media/image44.jpeg"/><Relationship Id="rId4" Type="http://schemas.openxmlformats.org/officeDocument/2006/relationships/image" Target="../media/image43.jpeg"/></Relationships>
</file>

<file path=ppt/slides/_rels/slide9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mtClean="0"/>
              <a:t>Coordinated Mobility</a:t>
            </a:r>
            <a:endParaRPr lang="en-US"/>
          </a:p>
        </p:txBody>
      </p:sp>
      <p:sp>
        <p:nvSpPr>
          <p:cNvPr id="4847619" name="Rectangle 3"/>
          <p:cNvSpPr>
            <a:spLocks noGrp="1" noChangeArrowheads="1"/>
          </p:cNvSpPr>
          <p:nvPr>
            <p:ph type="subTitle" idx="1"/>
          </p:nvPr>
        </p:nvSpPr>
        <p:spPr/>
        <p:txBody>
          <a:bodyPr/>
          <a:lstStyle/>
          <a:p>
            <a:r>
              <a:rPr lang="en-US" sz="4200" smtClean="0"/>
              <a:t>A </a:t>
            </a:r>
            <a:r>
              <a:rPr lang="en-US" sz="4200"/>
              <a:t>Transportation Management Solution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6450" name="Rectangle 2"/>
          <p:cNvSpPr>
            <a:spLocks noGrp="1" noChangeArrowheads="1"/>
          </p:cNvSpPr>
          <p:nvPr>
            <p:ph type="title"/>
          </p:nvPr>
        </p:nvSpPr>
        <p:spPr/>
        <p:txBody>
          <a:bodyPr/>
          <a:lstStyle/>
          <a:p>
            <a:r>
              <a:rPr lang="en-US" smtClean="0"/>
              <a:t>Ground Rules</a:t>
            </a:r>
            <a:endParaRPr lang="en-US"/>
          </a:p>
        </p:txBody>
      </p:sp>
      <p:sp>
        <p:nvSpPr>
          <p:cNvPr id="4456451" name="Rectangle 3"/>
          <p:cNvSpPr>
            <a:spLocks noGrp="1" noChangeArrowheads="1"/>
          </p:cNvSpPr>
          <p:nvPr>
            <p:ph type="body" idx="1"/>
          </p:nvPr>
        </p:nvSpPr>
        <p:spPr/>
        <p:txBody>
          <a:bodyPr/>
          <a:lstStyle/>
          <a:p>
            <a:r>
              <a:rPr lang="en-US" smtClean="0"/>
              <a:t>Please turn off cell phones</a:t>
            </a:r>
          </a:p>
          <a:p>
            <a:r>
              <a:rPr lang="en-US" smtClean="0"/>
              <a:t>Please return from breaks and lunch on time</a:t>
            </a:r>
          </a:p>
          <a:p>
            <a:r>
              <a:rPr lang="en-US" smtClean="0"/>
              <a:t>Stay on task during learning activities</a:t>
            </a:r>
          </a:p>
          <a:p>
            <a:r>
              <a:rPr lang="en-US" smtClean="0"/>
              <a:t>Questions and discussions are encouraged</a:t>
            </a:r>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0770" name="Rectangle 2"/>
          <p:cNvSpPr>
            <a:spLocks noGrp="1" noChangeArrowheads="1"/>
          </p:cNvSpPr>
          <p:nvPr>
            <p:ph type="title"/>
          </p:nvPr>
        </p:nvSpPr>
        <p:spPr/>
        <p:txBody>
          <a:bodyPr/>
          <a:lstStyle/>
          <a:p>
            <a:r>
              <a:rPr lang="en-US" dirty="0" smtClean="0"/>
              <a:t>9. Volunteer Programs – Examples </a:t>
            </a:r>
            <a:endParaRPr lang="en-US" dirty="0"/>
          </a:p>
        </p:txBody>
      </p:sp>
      <p:sp>
        <p:nvSpPr>
          <p:cNvPr id="5" name="Content Placeholder 4"/>
          <p:cNvSpPr>
            <a:spLocks noGrp="1"/>
          </p:cNvSpPr>
          <p:nvPr>
            <p:ph idx="1"/>
          </p:nvPr>
        </p:nvSpPr>
        <p:spPr/>
        <p:txBody>
          <a:bodyPr/>
          <a:lstStyle/>
          <a:p>
            <a:r>
              <a:rPr lang="en-US" sz="2400" dirty="0" smtClean="0"/>
              <a:t>Agency Council on Coordinated Transportation (ACCT)</a:t>
            </a:r>
          </a:p>
          <a:p>
            <a:pPr lvl="1"/>
            <a:r>
              <a:rPr lang="en-US" sz="2200" dirty="0" smtClean="0"/>
              <a:t>Council of state agencies, transportation             providers, consumer advocates, and                      legislators, who facilitate the                          coordination of transportation through                  collaborative processes</a:t>
            </a:r>
          </a:p>
          <a:p>
            <a:pPr lvl="1"/>
            <a:r>
              <a:rPr lang="en-US" sz="2200" dirty="0" err="1" smtClean="0"/>
              <a:t>www.wsdot.wa.gov</a:t>
            </a:r>
            <a:r>
              <a:rPr lang="en-US" sz="2200" dirty="0" smtClean="0"/>
              <a:t>/acct/</a:t>
            </a:r>
          </a:p>
          <a:p>
            <a:r>
              <a:rPr lang="en-US" sz="2400" dirty="0" smtClean="0"/>
              <a:t>York County Community Action Council (Maine)</a:t>
            </a:r>
          </a:p>
          <a:p>
            <a:pPr lvl="1"/>
            <a:r>
              <a:rPr lang="en-US" sz="2200" dirty="0" smtClean="0"/>
              <a:t>Volunteer driver program</a:t>
            </a:r>
          </a:p>
          <a:p>
            <a:pPr lvl="1"/>
            <a:r>
              <a:rPr lang="en-US" sz="2200" dirty="0" err="1" smtClean="0"/>
              <a:t>www.yccac.org</a:t>
            </a:r>
            <a:endParaRPr lang="en-US" sz="2200" dirty="0" smtClean="0"/>
          </a:p>
        </p:txBody>
      </p:sp>
      <p:pic>
        <p:nvPicPr>
          <p:cNvPr id="944131" name="Picture 3"/>
          <p:cNvPicPr>
            <a:picLocks noChangeAspect="1" noChangeArrowheads="1"/>
          </p:cNvPicPr>
          <p:nvPr/>
        </p:nvPicPr>
        <p:blipFill>
          <a:blip r:embed="rId3" cstate="print"/>
          <a:srcRect l="50262" t="20963" r="43678" b="70019"/>
          <a:stretch>
            <a:fillRect/>
          </a:stretch>
        </p:blipFill>
        <p:spPr bwMode="auto">
          <a:xfrm>
            <a:off x="6400799" y="2922239"/>
            <a:ext cx="2443657" cy="1363901"/>
          </a:xfrm>
          <a:prstGeom prst="rect">
            <a:avLst/>
          </a:prstGeom>
          <a:noFill/>
          <a:ln w="9525">
            <a:noFill/>
            <a:miter lim="800000"/>
            <a:headEnd/>
            <a:tailEnd/>
          </a:ln>
        </p:spPr>
      </p:pic>
      <p:pic>
        <p:nvPicPr>
          <p:cNvPr id="628738" name="Picture 2" descr="http://www.yccac.org/imageshome/yccaclogo.jpg"/>
          <p:cNvPicPr>
            <a:picLocks noChangeAspect="1" noChangeArrowheads="1"/>
          </p:cNvPicPr>
          <p:nvPr/>
        </p:nvPicPr>
        <p:blipFill>
          <a:blip r:embed="rId4" cstate="print"/>
          <a:srcRect/>
          <a:stretch>
            <a:fillRect/>
          </a:stretch>
        </p:blipFill>
        <p:spPr bwMode="auto">
          <a:xfrm>
            <a:off x="4876800" y="5243513"/>
            <a:ext cx="2727324" cy="1198370"/>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4866" name="Rectangle 2"/>
          <p:cNvSpPr>
            <a:spLocks noGrp="1" noChangeArrowheads="1"/>
          </p:cNvSpPr>
          <p:nvPr>
            <p:ph type="title"/>
          </p:nvPr>
        </p:nvSpPr>
        <p:spPr>
          <a:xfrm>
            <a:off x="457200" y="808038"/>
            <a:ext cx="8686800" cy="822325"/>
          </a:xfrm>
          <a:noFill/>
          <a:ln/>
        </p:spPr>
        <p:txBody>
          <a:bodyPr/>
          <a:lstStyle/>
          <a:p>
            <a:r>
              <a:rPr lang="en-US" sz="3100" dirty="0" smtClean="0"/>
              <a:t>9. Transportation </a:t>
            </a:r>
            <a:r>
              <a:rPr lang="en-US" sz="3100" dirty="0"/>
              <a:t>Management </a:t>
            </a:r>
            <a:r>
              <a:rPr lang="en-US" sz="3100" dirty="0" smtClean="0"/>
              <a:t>Associations </a:t>
            </a:r>
            <a:endParaRPr lang="en-US" sz="3100" dirty="0"/>
          </a:p>
        </p:txBody>
      </p:sp>
      <p:sp>
        <p:nvSpPr>
          <p:cNvPr id="4644867" name="Rectangle 3"/>
          <p:cNvSpPr>
            <a:spLocks noGrp="1" noChangeArrowheads="1"/>
          </p:cNvSpPr>
          <p:nvPr>
            <p:ph idx="1"/>
          </p:nvPr>
        </p:nvSpPr>
        <p:spPr>
          <a:xfrm>
            <a:off x="457200" y="1901825"/>
            <a:ext cx="8686800" cy="4259263"/>
          </a:xfrm>
        </p:spPr>
        <p:txBody>
          <a:bodyPr/>
          <a:lstStyle/>
          <a:p>
            <a:r>
              <a:rPr lang="en-US"/>
              <a:t>TMA </a:t>
            </a:r>
            <a:r>
              <a:rPr lang="en-US" smtClean="0"/>
              <a:t>examples</a:t>
            </a:r>
          </a:p>
          <a:p>
            <a:pPr lvl="1"/>
            <a:r>
              <a:rPr lang="en-US" smtClean="0"/>
              <a:t>Camden County, NJ</a:t>
            </a:r>
          </a:p>
          <a:p>
            <a:pPr lvl="2"/>
            <a:r>
              <a:rPr lang="en-US" smtClean="0"/>
              <a:t>Cross County Connection</a:t>
            </a:r>
          </a:p>
          <a:p>
            <a:pPr lvl="2"/>
            <a:r>
              <a:rPr lang="en-US" err="1" smtClean="0"/>
              <a:t>www.driveless.com/googlemap.html</a:t>
            </a:r>
            <a:endParaRPr lang="en-US" smtClean="0"/>
          </a:p>
          <a:p>
            <a:pPr lvl="1"/>
            <a:r>
              <a:rPr lang="en-US" smtClean="0"/>
              <a:t>Sacramento Transportation Management Association</a:t>
            </a:r>
          </a:p>
          <a:p>
            <a:pPr lvl="2"/>
            <a:r>
              <a:rPr lang="en-US" err="1" smtClean="0"/>
              <a:t>www.sacramento-tma.org</a:t>
            </a:r>
            <a:endParaRPr lang="en-US"/>
          </a:p>
        </p:txBody>
      </p:sp>
      <p:pic>
        <p:nvPicPr>
          <p:cNvPr id="628740" name="Picture 4" descr="http://www.sacramento-tma.org/images/STMALogo2008.jpg"/>
          <p:cNvPicPr>
            <a:picLocks noChangeAspect="1" noChangeArrowheads="1"/>
          </p:cNvPicPr>
          <p:nvPr/>
        </p:nvPicPr>
        <p:blipFill>
          <a:blip r:embed="rId3" cstate="print"/>
          <a:srcRect/>
          <a:stretch>
            <a:fillRect/>
          </a:stretch>
        </p:blipFill>
        <p:spPr bwMode="auto">
          <a:xfrm>
            <a:off x="6080124" y="4991101"/>
            <a:ext cx="951537" cy="1570038"/>
          </a:xfrm>
          <a:prstGeom prst="rect">
            <a:avLst/>
          </a:prstGeom>
          <a:noFill/>
        </p:spPr>
      </p:pic>
      <p:pic>
        <p:nvPicPr>
          <p:cNvPr id="628744" name="Picture 8" descr="http://www.driveless.com/WEB%202009/aboutus.gif"/>
          <p:cNvPicPr>
            <a:picLocks noChangeAspect="1" noChangeArrowheads="1"/>
          </p:cNvPicPr>
          <p:nvPr/>
        </p:nvPicPr>
        <p:blipFill>
          <a:blip r:embed="rId4" cstate="print"/>
          <a:srcRect r="30833" b="90336"/>
          <a:stretch>
            <a:fillRect/>
          </a:stretch>
        </p:blipFill>
        <p:spPr bwMode="auto">
          <a:xfrm>
            <a:off x="666750" y="5701940"/>
            <a:ext cx="4514850" cy="908410"/>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Travel Navigators</a:t>
            </a:r>
            <a:endParaRPr lang="en-US" dirty="0"/>
          </a:p>
        </p:txBody>
      </p:sp>
      <p:sp>
        <p:nvSpPr>
          <p:cNvPr id="4" name="Content Placeholder 3"/>
          <p:cNvSpPr>
            <a:spLocks noGrp="1"/>
          </p:cNvSpPr>
          <p:nvPr>
            <p:ph idx="1"/>
          </p:nvPr>
        </p:nvSpPr>
        <p:spPr/>
        <p:txBody>
          <a:bodyPr/>
          <a:lstStyle/>
          <a:p>
            <a:r>
              <a:rPr lang="en-US" dirty="0" smtClean="0"/>
              <a:t>Also called Travel Trainers</a:t>
            </a:r>
          </a:p>
          <a:p>
            <a:r>
              <a:rPr lang="en-US" dirty="0" smtClean="0"/>
              <a:t>Teach groups to use public transit, which leads to improved mobility and reduced costs</a:t>
            </a:r>
          </a:p>
          <a:p>
            <a:pPr lvl="1"/>
            <a:r>
              <a:rPr lang="en-US" dirty="0" smtClean="0"/>
              <a:t>Peer-to-peer is best</a:t>
            </a:r>
          </a:p>
          <a:p>
            <a:pPr lvl="1"/>
            <a:r>
              <a:rPr lang="en-US" dirty="0" smtClean="0"/>
              <a:t>Can be conducted by transit agency or human service agency</a:t>
            </a:r>
          </a:p>
          <a:p>
            <a:r>
              <a:rPr lang="en-US" dirty="0" smtClean="0"/>
              <a:t>Example – Easter Seals training program</a:t>
            </a:r>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1010" name="Rectangle 2"/>
          <p:cNvSpPr>
            <a:spLocks noGrp="1" noChangeArrowheads="1"/>
          </p:cNvSpPr>
          <p:nvPr>
            <p:ph type="title"/>
          </p:nvPr>
        </p:nvSpPr>
        <p:spPr>
          <a:xfrm>
            <a:off x="457200" y="808038"/>
            <a:ext cx="8497614" cy="822325"/>
          </a:xfrm>
        </p:spPr>
        <p:txBody>
          <a:bodyPr/>
          <a:lstStyle/>
          <a:p>
            <a:r>
              <a:rPr lang="en-US" dirty="0" smtClean="0"/>
              <a:t>11. Demand Management Techniques</a:t>
            </a:r>
            <a:endParaRPr lang="en-US" dirty="0"/>
          </a:p>
        </p:txBody>
      </p:sp>
      <p:sp>
        <p:nvSpPr>
          <p:cNvPr id="4651011" name="Rectangle 3"/>
          <p:cNvSpPr>
            <a:spLocks noGrp="1" noChangeArrowheads="1"/>
          </p:cNvSpPr>
          <p:nvPr>
            <p:ph type="body" idx="1"/>
          </p:nvPr>
        </p:nvSpPr>
        <p:spPr/>
        <p:txBody>
          <a:bodyPr/>
          <a:lstStyle/>
          <a:p>
            <a:r>
              <a:rPr lang="en-US" dirty="0" smtClean="0"/>
              <a:t>Congestion pricing</a:t>
            </a:r>
          </a:p>
          <a:p>
            <a:r>
              <a:rPr lang="en-US" dirty="0" smtClean="0"/>
              <a:t>HOV/HOT lanes</a:t>
            </a:r>
          </a:p>
          <a:p>
            <a:r>
              <a:rPr lang="en-US" dirty="0" smtClean="0"/>
              <a:t>Telecommuting</a:t>
            </a:r>
          </a:p>
          <a:p>
            <a:r>
              <a:rPr lang="en-US" dirty="0" smtClean="0"/>
              <a:t>Telecommuting centers – location to conduct business not at the office, usually located outside a city</a:t>
            </a:r>
            <a:endParaRPr 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12. Livable Communities – Definition</a:t>
            </a:r>
            <a:endParaRPr lang="en-US" dirty="0"/>
          </a:p>
        </p:txBody>
      </p:sp>
      <p:sp>
        <p:nvSpPr>
          <p:cNvPr id="5" name="Content Placeholder 4"/>
          <p:cNvSpPr>
            <a:spLocks noGrp="1"/>
          </p:cNvSpPr>
          <p:nvPr>
            <p:ph idx="1"/>
          </p:nvPr>
        </p:nvSpPr>
        <p:spPr/>
        <p:txBody>
          <a:bodyPr/>
          <a:lstStyle/>
          <a:p>
            <a:pPr marL="0" indent="0"/>
            <a:r>
              <a:rPr lang="en-US" smtClean="0"/>
              <a:t>“A livable community is one that has affordable and appropriate housing, supportive community features and services, adequate mobility options, which together facilitate personal independence and the engagement of residents in civic and social life.”</a:t>
            </a:r>
          </a:p>
          <a:p>
            <a:pPr marL="0" indent="0"/>
            <a:r>
              <a:rPr lang="en-US" i="1" smtClean="0"/>
              <a:t>				</a:t>
            </a:r>
            <a:r>
              <a:rPr lang="en-US" sz="2600" i="1" smtClean="0"/>
              <a:t>	</a:t>
            </a:r>
            <a:r>
              <a:rPr lang="en-US" sz="2600" smtClean="0"/>
              <a:t>-Beyond 50.05, AARP</a:t>
            </a:r>
            <a:endParaRPr lang="en-US" sz="260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08038"/>
            <a:ext cx="8686800" cy="822325"/>
          </a:xfrm>
        </p:spPr>
        <p:txBody>
          <a:bodyPr/>
          <a:lstStyle/>
          <a:p>
            <a:r>
              <a:rPr lang="en-US" sz="3400" smtClean="0"/>
              <a:t>Why are Livable Communities Desirable?</a:t>
            </a:r>
            <a:endParaRPr lang="en-US" sz="3400"/>
          </a:p>
        </p:txBody>
      </p:sp>
      <p:sp>
        <p:nvSpPr>
          <p:cNvPr id="5" name="Content Placeholder 4"/>
          <p:cNvSpPr>
            <a:spLocks noGrp="1"/>
          </p:cNvSpPr>
          <p:nvPr>
            <p:ph idx="1"/>
          </p:nvPr>
        </p:nvSpPr>
        <p:spPr/>
        <p:txBody>
          <a:bodyPr/>
          <a:lstStyle/>
          <a:p>
            <a:r>
              <a:rPr lang="en-US" dirty="0" smtClean="0"/>
              <a:t>Quality of life</a:t>
            </a:r>
          </a:p>
          <a:p>
            <a:r>
              <a:rPr lang="en-US" dirty="0" smtClean="0"/>
              <a:t>Cost savings compared to                       institutions</a:t>
            </a:r>
          </a:p>
          <a:p>
            <a:r>
              <a:rPr lang="en-US" dirty="0" smtClean="0"/>
              <a:t>Community engagement</a:t>
            </a:r>
          </a:p>
          <a:p>
            <a:r>
              <a:rPr lang="en-US" dirty="0" smtClean="0"/>
              <a:t>Minimize detachment</a:t>
            </a:r>
          </a:p>
          <a:p>
            <a:r>
              <a:rPr lang="en-US" dirty="0" smtClean="0"/>
              <a:t>Participation in society</a:t>
            </a:r>
            <a:endParaRPr lang="en-US" dirty="0"/>
          </a:p>
        </p:txBody>
      </p:sp>
      <p:pic>
        <p:nvPicPr>
          <p:cNvPr id="624642" name="Picture 2" descr="http://www.thecollaborative.com/images/transportation/livable003.jpg"/>
          <p:cNvPicPr>
            <a:picLocks noChangeAspect="1" noChangeArrowheads="1"/>
          </p:cNvPicPr>
          <p:nvPr/>
        </p:nvPicPr>
        <p:blipFill>
          <a:blip r:embed="rId3" cstate="print"/>
          <a:srcRect/>
          <a:stretch>
            <a:fillRect/>
          </a:stretch>
        </p:blipFill>
        <p:spPr bwMode="auto">
          <a:xfrm>
            <a:off x="5302250" y="2054225"/>
            <a:ext cx="3429000" cy="2266950"/>
          </a:xfrm>
          <a:prstGeom prst="rect">
            <a:avLst/>
          </a:prstGeo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Community Attachment</a:t>
            </a:r>
            <a:endParaRPr lang="en-US"/>
          </a:p>
        </p:txBody>
      </p:sp>
      <p:sp>
        <p:nvSpPr>
          <p:cNvPr id="3" name="Content Placeholder 2"/>
          <p:cNvSpPr>
            <a:spLocks noGrp="1"/>
          </p:cNvSpPr>
          <p:nvPr>
            <p:ph idx="1"/>
          </p:nvPr>
        </p:nvSpPr>
        <p:spPr>
          <a:xfrm>
            <a:off x="457200" y="1901825"/>
            <a:ext cx="4591050" cy="4259263"/>
          </a:xfrm>
        </p:spPr>
        <p:txBody>
          <a:bodyPr/>
          <a:lstStyle/>
          <a:p>
            <a:r>
              <a:rPr lang="en-US" dirty="0" smtClean="0"/>
              <a:t>Walk-ability</a:t>
            </a:r>
          </a:p>
          <a:p>
            <a:r>
              <a:rPr lang="en-US" dirty="0" smtClean="0"/>
              <a:t>Housing options</a:t>
            </a:r>
          </a:p>
          <a:p>
            <a:pPr lvl="1"/>
            <a:r>
              <a:rPr lang="en-US" dirty="0" smtClean="0"/>
              <a:t>Patio homes, condominiums, etc.</a:t>
            </a:r>
          </a:p>
          <a:p>
            <a:r>
              <a:rPr lang="en-US" dirty="0" smtClean="0"/>
              <a:t>Park facilities, open  space</a:t>
            </a:r>
          </a:p>
          <a:p>
            <a:r>
              <a:rPr lang="en-US" dirty="0" smtClean="0"/>
              <a:t>Social and intellectual events</a:t>
            </a:r>
          </a:p>
          <a:p>
            <a:pPr lvl="1"/>
            <a:r>
              <a:rPr lang="en-US" dirty="0" smtClean="0"/>
              <a:t>Community engagement</a:t>
            </a:r>
            <a:endParaRPr lang="en-US" dirty="0"/>
          </a:p>
        </p:txBody>
      </p:sp>
      <p:pic>
        <p:nvPicPr>
          <p:cNvPr id="622594" name="Picture 2" descr="http://www.compassblueprint.org/files/walkingstreet700px.jpg"/>
          <p:cNvPicPr>
            <a:picLocks noChangeAspect="1" noChangeArrowheads="1"/>
          </p:cNvPicPr>
          <p:nvPr/>
        </p:nvPicPr>
        <p:blipFill>
          <a:blip r:embed="rId3" cstate="print"/>
          <a:srcRect/>
          <a:stretch>
            <a:fillRect/>
          </a:stretch>
        </p:blipFill>
        <p:spPr bwMode="auto">
          <a:xfrm>
            <a:off x="4438650" y="2835276"/>
            <a:ext cx="4464050" cy="2225648"/>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Home Design</a:t>
            </a:r>
            <a:endParaRPr lang="en-US"/>
          </a:p>
        </p:txBody>
      </p:sp>
      <p:sp>
        <p:nvSpPr>
          <p:cNvPr id="3" name="Content Placeholder 2"/>
          <p:cNvSpPr>
            <a:spLocks noGrp="1"/>
          </p:cNvSpPr>
          <p:nvPr>
            <p:ph idx="1"/>
          </p:nvPr>
        </p:nvSpPr>
        <p:spPr/>
        <p:txBody>
          <a:bodyPr/>
          <a:lstStyle/>
          <a:p>
            <a:r>
              <a:rPr lang="en-US" dirty="0" smtClean="0"/>
              <a:t>Accessibility</a:t>
            </a:r>
          </a:p>
          <a:p>
            <a:pPr lvl="1"/>
            <a:r>
              <a:rPr lang="en-US" dirty="0" smtClean="0"/>
              <a:t>Single level/no stairs</a:t>
            </a:r>
          </a:p>
          <a:p>
            <a:pPr lvl="1"/>
            <a:r>
              <a:rPr lang="en-US" dirty="0" smtClean="0"/>
              <a:t>Wider doors</a:t>
            </a:r>
          </a:p>
          <a:p>
            <a:pPr lvl="1"/>
            <a:r>
              <a:rPr lang="en-US" dirty="0" smtClean="0"/>
              <a:t>Ramps</a:t>
            </a:r>
          </a:p>
          <a:p>
            <a:pPr lvl="1"/>
            <a:r>
              <a:rPr lang="en-US" dirty="0" smtClean="0"/>
              <a:t>Lower counters</a:t>
            </a:r>
          </a:p>
          <a:p>
            <a:pPr lvl="1"/>
            <a:r>
              <a:rPr lang="en-US" dirty="0" smtClean="0"/>
              <a:t>Door handles</a:t>
            </a:r>
          </a:p>
        </p:txBody>
      </p:sp>
      <p:pic>
        <p:nvPicPr>
          <p:cNvPr id="4" name="Picture 2" descr="http://www.odc.ok.gov/ada_ta/cd_pages/images/bigweb/19-apartment-rental-office.jpg"/>
          <p:cNvPicPr>
            <a:picLocks noChangeAspect="1" noChangeArrowheads="1"/>
          </p:cNvPicPr>
          <p:nvPr/>
        </p:nvPicPr>
        <p:blipFill>
          <a:blip r:embed="rId3" cstate="print"/>
          <a:srcRect b="6810"/>
          <a:stretch>
            <a:fillRect/>
          </a:stretch>
        </p:blipFill>
        <p:spPr bwMode="auto">
          <a:xfrm>
            <a:off x="5456520" y="1749425"/>
            <a:ext cx="3350930" cy="2346325"/>
          </a:xfrm>
          <a:prstGeom prst="rect">
            <a:avLst/>
          </a:prstGeom>
          <a:noFill/>
        </p:spPr>
      </p:pic>
      <p:pic>
        <p:nvPicPr>
          <p:cNvPr id="5" name="Picture 4" descr="http://www.odc.ok.gov/ada_ta/cd_pages/images/bigweb/accessible-temp-housing.jpg"/>
          <p:cNvPicPr>
            <a:picLocks noChangeAspect="1" noChangeArrowheads="1"/>
          </p:cNvPicPr>
          <p:nvPr/>
        </p:nvPicPr>
        <p:blipFill>
          <a:blip r:embed="rId4" cstate="print"/>
          <a:srcRect t="7831" r="6296"/>
          <a:stretch>
            <a:fillRect/>
          </a:stretch>
        </p:blipFill>
        <p:spPr bwMode="auto">
          <a:xfrm>
            <a:off x="4800600" y="4438650"/>
            <a:ext cx="3638550" cy="1831089"/>
          </a:xfrm>
          <a:prstGeom prst="rect">
            <a:avLst/>
          </a:prstGeo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Affordable and Accessible Housing</a:t>
            </a:r>
            <a:endParaRPr lang="en-US"/>
          </a:p>
        </p:txBody>
      </p:sp>
      <p:sp>
        <p:nvSpPr>
          <p:cNvPr id="3" name="Content Placeholder 2"/>
          <p:cNvSpPr>
            <a:spLocks noGrp="1"/>
          </p:cNvSpPr>
          <p:nvPr>
            <p:ph idx="1"/>
          </p:nvPr>
        </p:nvSpPr>
        <p:spPr>
          <a:xfrm>
            <a:off x="457200" y="1901825"/>
            <a:ext cx="6115050" cy="4259263"/>
          </a:xfrm>
        </p:spPr>
        <p:txBody>
          <a:bodyPr/>
          <a:lstStyle/>
          <a:p>
            <a:r>
              <a:rPr lang="en-US" dirty="0" smtClean="0"/>
              <a:t>Housing is the largest expense category for people &gt; 45 years old</a:t>
            </a:r>
          </a:p>
          <a:p>
            <a:r>
              <a:rPr lang="en-US" dirty="0" smtClean="0"/>
              <a:t>Continuing care</a:t>
            </a:r>
          </a:p>
          <a:p>
            <a:pPr lvl="1"/>
            <a:r>
              <a:rPr lang="en-US" dirty="0" smtClean="0"/>
              <a:t>Single family, assisted living, nursing home</a:t>
            </a:r>
          </a:p>
          <a:p>
            <a:r>
              <a:rPr lang="en-US" dirty="0" smtClean="0"/>
              <a:t>Aging at home</a:t>
            </a:r>
          </a:p>
          <a:p>
            <a:r>
              <a:rPr lang="en-US" dirty="0" smtClean="0"/>
              <a:t>Modifications</a:t>
            </a:r>
            <a:endParaRPr lang="en-US" dirty="0"/>
          </a:p>
        </p:txBody>
      </p:sp>
      <p:pic>
        <p:nvPicPr>
          <p:cNvPr id="618502" name="Picture 6" descr="http://www.walklive.org/wp-content/uploads/2010/01/danl-and-lys.bench.LOW-RES.jpg.jpg"/>
          <p:cNvPicPr>
            <a:picLocks noChangeAspect="1" noChangeArrowheads="1"/>
          </p:cNvPicPr>
          <p:nvPr/>
        </p:nvPicPr>
        <p:blipFill>
          <a:blip r:embed="rId3" cstate="print"/>
          <a:srcRect/>
          <a:stretch>
            <a:fillRect/>
          </a:stretch>
        </p:blipFill>
        <p:spPr bwMode="auto">
          <a:xfrm>
            <a:off x="3778428" y="4187825"/>
            <a:ext cx="2400121" cy="2346325"/>
          </a:xfrm>
          <a:prstGeom prst="rect">
            <a:avLst/>
          </a:prstGeom>
          <a:noFill/>
        </p:spPr>
      </p:pic>
      <p:pic>
        <p:nvPicPr>
          <p:cNvPr id="618504" name="Picture 8" descr="http://www.builderonline.com/Images/livable_0110_greenlake1_tcm10-285100.JPG"/>
          <p:cNvPicPr>
            <a:picLocks noChangeAspect="1" noChangeArrowheads="1"/>
          </p:cNvPicPr>
          <p:nvPr/>
        </p:nvPicPr>
        <p:blipFill>
          <a:blip r:embed="rId4" cstate="print"/>
          <a:srcRect/>
          <a:stretch>
            <a:fillRect/>
          </a:stretch>
        </p:blipFill>
        <p:spPr bwMode="auto">
          <a:xfrm>
            <a:off x="6591300" y="1901825"/>
            <a:ext cx="2368549" cy="3552823"/>
          </a:xfrm>
          <a:prstGeom prst="rect">
            <a:avLst/>
          </a:prstGeo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Transportation and Mobility</a:t>
            </a:r>
            <a:endParaRPr lang="en-US"/>
          </a:p>
        </p:txBody>
      </p:sp>
      <p:sp>
        <p:nvSpPr>
          <p:cNvPr id="3" name="Content Placeholder 2"/>
          <p:cNvSpPr>
            <a:spLocks noGrp="1"/>
          </p:cNvSpPr>
          <p:nvPr>
            <p:ph idx="1"/>
          </p:nvPr>
        </p:nvSpPr>
        <p:spPr/>
        <p:txBody>
          <a:bodyPr/>
          <a:lstStyle/>
          <a:p>
            <a:r>
              <a:rPr lang="en-US" dirty="0" smtClean="0"/>
              <a:t>Near public transportation</a:t>
            </a:r>
          </a:p>
          <a:p>
            <a:r>
              <a:rPr lang="en-US" dirty="0" smtClean="0"/>
              <a:t>Options</a:t>
            </a:r>
          </a:p>
          <a:p>
            <a:pPr lvl="1"/>
            <a:r>
              <a:rPr lang="en-US" dirty="0" smtClean="0"/>
              <a:t>Community network</a:t>
            </a:r>
          </a:p>
          <a:p>
            <a:pPr lvl="1"/>
            <a:r>
              <a:rPr lang="en-US" dirty="0" smtClean="0"/>
              <a:t>Public network</a:t>
            </a:r>
          </a:p>
          <a:p>
            <a:r>
              <a:rPr lang="en-US" dirty="0" smtClean="0"/>
              <a:t>Volunteers</a:t>
            </a:r>
          </a:p>
          <a:p>
            <a:r>
              <a:rPr lang="en-US" dirty="0" smtClean="0"/>
              <a:t>Driving cessation – loss of                      mobility</a:t>
            </a:r>
            <a:endParaRPr lang="en-US" dirty="0"/>
          </a:p>
        </p:txBody>
      </p:sp>
      <p:pic>
        <p:nvPicPr>
          <p:cNvPr id="616450" name="Picture 2" descr="http://www.mtc.ca.gov/images/TOD-collage.jpg"/>
          <p:cNvPicPr>
            <a:picLocks noChangeAspect="1" noChangeArrowheads="1"/>
          </p:cNvPicPr>
          <p:nvPr/>
        </p:nvPicPr>
        <p:blipFill>
          <a:blip r:embed="rId3" cstate="print"/>
          <a:srcRect/>
          <a:stretch>
            <a:fillRect/>
          </a:stretch>
        </p:blipFill>
        <p:spPr bwMode="auto">
          <a:xfrm>
            <a:off x="5890894" y="1885949"/>
            <a:ext cx="2592705" cy="4321175"/>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1714" name="Rectangle 2"/>
          <p:cNvSpPr>
            <a:spLocks noGrp="1" noChangeArrowheads="1"/>
          </p:cNvSpPr>
          <p:nvPr>
            <p:ph type="ctrTitle"/>
          </p:nvPr>
        </p:nvSpPr>
        <p:spPr/>
        <p:txBody>
          <a:bodyPr/>
          <a:lstStyle/>
          <a:p>
            <a:r>
              <a:rPr lang="en-US" smtClean="0"/>
              <a:t>Module 1</a:t>
            </a:r>
            <a:endParaRPr lang="en-US"/>
          </a:p>
        </p:txBody>
      </p:sp>
      <p:sp>
        <p:nvSpPr>
          <p:cNvPr id="4851715" name="Rectangle 3"/>
          <p:cNvSpPr>
            <a:spLocks noGrp="1" noChangeArrowheads="1"/>
          </p:cNvSpPr>
          <p:nvPr>
            <p:ph type="subTitle" idx="1"/>
          </p:nvPr>
        </p:nvSpPr>
        <p:spPr/>
        <p:txBody>
          <a:bodyPr/>
          <a:lstStyle/>
          <a:p>
            <a:r>
              <a:rPr lang="en-US" smtClean="0"/>
              <a:t>Defining Mobility Management</a:t>
            </a:r>
            <a:endParaRPr 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Livability Principles</a:t>
            </a:r>
            <a:endParaRPr lang="en-US"/>
          </a:p>
        </p:txBody>
      </p:sp>
      <p:sp>
        <p:nvSpPr>
          <p:cNvPr id="5" name="Content Placeholder 4"/>
          <p:cNvSpPr>
            <a:spLocks noGrp="1"/>
          </p:cNvSpPr>
          <p:nvPr>
            <p:ph idx="1"/>
          </p:nvPr>
        </p:nvSpPr>
        <p:spPr>
          <a:xfrm>
            <a:off x="457200" y="1901825"/>
            <a:ext cx="8400198" cy="4758282"/>
          </a:xfrm>
        </p:spPr>
        <p:txBody>
          <a:bodyPr/>
          <a:lstStyle/>
          <a:p>
            <a:pPr>
              <a:spcBef>
                <a:spcPts val="840"/>
              </a:spcBef>
              <a:spcAft>
                <a:spcPts val="840"/>
              </a:spcAft>
            </a:pPr>
            <a:r>
              <a:rPr lang="en-US" smtClean="0"/>
              <a:t>Provide more transportation choices</a:t>
            </a:r>
          </a:p>
          <a:p>
            <a:pPr>
              <a:spcBef>
                <a:spcPts val="840"/>
              </a:spcBef>
              <a:spcAft>
                <a:spcPts val="840"/>
              </a:spcAft>
            </a:pPr>
            <a:r>
              <a:rPr lang="en-US" smtClean="0"/>
              <a:t>Promote equitable, affordable housing</a:t>
            </a:r>
          </a:p>
          <a:p>
            <a:pPr>
              <a:spcBef>
                <a:spcPts val="840"/>
              </a:spcBef>
              <a:spcAft>
                <a:spcPts val="840"/>
              </a:spcAft>
            </a:pPr>
            <a:r>
              <a:rPr lang="en-US" smtClean="0"/>
              <a:t>Enhance economic competitiveness</a:t>
            </a:r>
          </a:p>
          <a:p>
            <a:pPr>
              <a:spcBef>
                <a:spcPts val="840"/>
              </a:spcBef>
              <a:spcAft>
                <a:spcPts val="840"/>
              </a:spcAft>
            </a:pPr>
            <a:r>
              <a:rPr lang="en-US" smtClean="0"/>
              <a:t>Support existing communities</a:t>
            </a:r>
          </a:p>
          <a:p>
            <a:pPr>
              <a:spcBef>
                <a:spcPts val="840"/>
              </a:spcBef>
              <a:spcAft>
                <a:spcPts val="840"/>
              </a:spcAft>
            </a:pPr>
            <a:r>
              <a:rPr lang="en-US" smtClean="0"/>
              <a:t>Coordinate and leverage federal policies and investment</a:t>
            </a:r>
          </a:p>
          <a:p>
            <a:pPr>
              <a:spcBef>
                <a:spcPts val="840"/>
              </a:spcBef>
              <a:spcAft>
                <a:spcPts val="840"/>
              </a:spcAft>
            </a:pPr>
            <a:r>
              <a:rPr lang="en-US" smtClean="0"/>
              <a:t>Value communities and neighborhoods</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8038"/>
            <a:ext cx="8686800" cy="822325"/>
          </a:xfrm>
        </p:spPr>
        <p:txBody>
          <a:bodyPr/>
          <a:lstStyle/>
          <a:p>
            <a:r>
              <a:rPr lang="en-US" sz="3400" dirty="0" smtClean="0"/>
              <a:t>13. Budget Development/Cost Allocation</a:t>
            </a:r>
            <a:endParaRPr lang="en-US" sz="3400" dirty="0"/>
          </a:p>
        </p:txBody>
      </p:sp>
      <p:sp>
        <p:nvSpPr>
          <p:cNvPr id="3" name="Content Placeholder 2"/>
          <p:cNvSpPr>
            <a:spLocks noGrp="1"/>
          </p:cNvSpPr>
          <p:nvPr>
            <p:ph idx="1"/>
          </p:nvPr>
        </p:nvSpPr>
        <p:spPr/>
        <p:txBody>
          <a:bodyPr/>
          <a:lstStyle/>
          <a:p>
            <a:r>
              <a:rPr lang="en-US" smtClean="0"/>
              <a:t>Budgeting</a:t>
            </a:r>
          </a:p>
          <a:p>
            <a:pPr lvl="1"/>
            <a:r>
              <a:rPr lang="en-US" smtClean="0"/>
              <a:t>Bottoms up approach – model</a:t>
            </a:r>
          </a:p>
          <a:p>
            <a:pPr lvl="1"/>
            <a:r>
              <a:rPr lang="en-US" smtClean="0"/>
              <a:t>Prior budgets – repeat mistakes</a:t>
            </a:r>
          </a:p>
          <a:p>
            <a:pPr lvl="1"/>
            <a:r>
              <a:rPr lang="en-US" smtClean="0"/>
              <a:t>Rate calculations</a:t>
            </a:r>
          </a:p>
          <a:p>
            <a:r>
              <a:rPr lang="en-US" smtClean="0"/>
              <a:t>Cost allocation</a:t>
            </a:r>
          </a:p>
          <a:p>
            <a:pPr lvl="1"/>
            <a:r>
              <a:rPr lang="en-US" smtClean="0"/>
              <a:t>Why?</a:t>
            </a:r>
          </a:p>
          <a:p>
            <a:pPr lvl="1"/>
            <a:r>
              <a:rPr lang="en-US" smtClean="0"/>
              <a:t>Hours, miles, fixed</a:t>
            </a:r>
            <a:endParaRPr lang="en-US"/>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r>
              <a:rPr lang="en-US" dirty="0" smtClean="0"/>
              <a:t>13. Budget Development</a:t>
            </a:r>
          </a:p>
        </p:txBody>
      </p:sp>
      <p:sp>
        <p:nvSpPr>
          <p:cNvPr id="3" name="Subtitle 2"/>
          <p:cNvSpPr>
            <a:spLocks noGrp="1"/>
          </p:cNvSpPr>
          <p:nvPr>
            <p:ph idx="1"/>
          </p:nvPr>
        </p:nvSpPr>
        <p:spPr/>
        <p:txBody>
          <a:bodyPr/>
          <a:lstStyle/>
          <a:p>
            <a:r>
              <a:rPr lang="en-US" dirty="0" smtClean="0"/>
              <a:t>How to develop budgets</a:t>
            </a:r>
          </a:p>
          <a:p>
            <a:pPr lvl="1"/>
            <a:r>
              <a:rPr lang="en-US" dirty="0" smtClean="0"/>
              <a:t>Zero based</a:t>
            </a:r>
          </a:p>
          <a:p>
            <a:pPr lvl="1"/>
            <a:r>
              <a:rPr lang="en-US" dirty="0" smtClean="0"/>
              <a:t>Past experience</a:t>
            </a:r>
          </a:p>
          <a:p>
            <a:pPr lvl="1"/>
            <a:r>
              <a:rPr lang="en-US" dirty="0" smtClean="0"/>
              <a:t>Peers</a:t>
            </a:r>
          </a:p>
          <a:p>
            <a:pPr lvl="1"/>
            <a:endParaRPr lang="en-US" dirty="0" smtClean="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dirty="0" smtClean="0"/>
              <a:t>13. Budget Development</a:t>
            </a:r>
          </a:p>
        </p:txBody>
      </p:sp>
      <p:sp>
        <p:nvSpPr>
          <p:cNvPr id="3" name="Subtitle 2"/>
          <p:cNvSpPr>
            <a:spLocks noGrp="1"/>
          </p:cNvSpPr>
          <p:nvPr>
            <p:ph idx="1"/>
          </p:nvPr>
        </p:nvSpPr>
        <p:spPr/>
        <p:txBody>
          <a:bodyPr/>
          <a:lstStyle/>
          <a:p>
            <a:r>
              <a:rPr lang="en-US" dirty="0" smtClean="0"/>
              <a:t>What is needed?</a:t>
            </a:r>
          </a:p>
          <a:p>
            <a:pPr lvl="1"/>
            <a:r>
              <a:rPr lang="en-US" dirty="0" smtClean="0"/>
              <a:t>Hours, miles, employees, vehicles, other pertinent information</a:t>
            </a:r>
          </a:p>
          <a:p>
            <a:pPr lvl="1"/>
            <a:r>
              <a:rPr lang="en-US" dirty="0" smtClean="0"/>
              <a:t>Include everything – then exclude if necessary</a:t>
            </a:r>
          </a:p>
          <a:p>
            <a:pPr lvl="1"/>
            <a:endParaRPr lang="en-US" dirty="0" smtClean="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t>13. Budget Development</a:t>
            </a:r>
          </a:p>
        </p:txBody>
      </p:sp>
      <p:sp>
        <p:nvSpPr>
          <p:cNvPr id="3" name="Subtitle 2"/>
          <p:cNvSpPr>
            <a:spLocks noGrp="1"/>
          </p:cNvSpPr>
          <p:nvPr>
            <p:ph idx="1"/>
          </p:nvPr>
        </p:nvSpPr>
        <p:spPr/>
        <p:txBody>
          <a:bodyPr/>
          <a:lstStyle/>
          <a:p>
            <a:r>
              <a:rPr lang="en-US" dirty="0" smtClean="0"/>
              <a:t>What are billing units?</a:t>
            </a:r>
          </a:p>
          <a:p>
            <a:pPr lvl="1"/>
            <a:r>
              <a:rPr lang="en-US" dirty="0" smtClean="0"/>
              <a:t>Per mile</a:t>
            </a:r>
          </a:p>
          <a:p>
            <a:pPr lvl="1"/>
            <a:r>
              <a:rPr lang="en-US" dirty="0" smtClean="0"/>
              <a:t>Per trip</a:t>
            </a:r>
          </a:p>
          <a:p>
            <a:pPr lvl="1"/>
            <a:r>
              <a:rPr lang="en-US" dirty="0" smtClean="0"/>
              <a:t>Per hour</a:t>
            </a:r>
          </a:p>
          <a:p>
            <a:r>
              <a:rPr lang="en-US" dirty="0" smtClean="0"/>
              <a:t>Fully allocated costs</a:t>
            </a:r>
          </a:p>
          <a:p>
            <a:r>
              <a:rPr lang="en-US" dirty="0" smtClean="0"/>
              <a:t>Marginal costs</a:t>
            </a:r>
          </a:p>
          <a:p>
            <a:pPr lvl="1"/>
            <a:endParaRPr lang="en-US" dirty="0" smtClean="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dirty="0" smtClean="0"/>
              <a:t>13. Cost Allocation</a:t>
            </a:r>
          </a:p>
        </p:txBody>
      </p:sp>
      <p:sp>
        <p:nvSpPr>
          <p:cNvPr id="3" name="Subtitle 2"/>
          <p:cNvSpPr>
            <a:spLocks noGrp="1"/>
          </p:cNvSpPr>
          <p:nvPr>
            <p:ph idx="1"/>
          </p:nvPr>
        </p:nvSpPr>
        <p:spPr/>
        <p:txBody>
          <a:bodyPr/>
          <a:lstStyle/>
          <a:p>
            <a:r>
              <a:rPr lang="en-US" dirty="0" smtClean="0"/>
              <a:t>What is it?</a:t>
            </a:r>
          </a:p>
          <a:p>
            <a:pPr lvl="1"/>
            <a:r>
              <a:rPr lang="en-US" dirty="0" smtClean="0"/>
              <a:t>Accounting term</a:t>
            </a:r>
          </a:p>
          <a:p>
            <a:pPr lvl="1"/>
            <a:r>
              <a:rPr lang="en-US" dirty="0" smtClean="0"/>
              <a:t>OMB Circular A-122 – cost principles for non-profit organizations (2 CFR Part 230)</a:t>
            </a:r>
          </a:p>
          <a:p>
            <a:pPr lvl="1"/>
            <a:r>
              <a:rPr lang="en-US" dirty="0" smtClean="0"/>
              <a:t>Equitable cost based on the benefit received</a:t>
            </a:r>
          </a:p>
          <a:p>
            <a:pPr lvl="1"/>
            <a:endParaRPr lang="en-US" dirty="0" smtClean="0"/>
          </a:p>
          <a:p>
            <a:pPr lvl="1"/>
            <a:endParaRPr lang="en-US" dirty="0" smtClean="0"/>
          </a:p>
          <a:p>
            <a:pPr lvl="1"/>
            <a:endParaRPr lang="en-US" dirty="0" smtClean="0"/>
          </a:p>
          <a:p>
            <a:pPr lvl="1"/>
            <a:endParaRPr lang="en-US" dirty="0" smtClean="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t>13. Cost Allocation</a:t>
            </a:r>
          </a:p>
        </p:txBody>
      </p:sp>
      <p:sp>
        <p:nvSpPr>
          <p:cNvPr id="3" name="Subtitle 2"/>
          <p:cNvSpPr>
            <a:spLocks noGrp="1"/>
          </p:cNvSpPr>
          <p:nvPr>
            <p:ph idx="1"/>
          </p:nvPr>
        </p:nvSpPr>
        <p:spPr/>
        <p:txBody>
          <a:bodyPr/>
          <a:lstStyle/>
          <a:p>
            <a:r>
              <a:rPr lang="en-US" dirty="0" smtClean="0"/>
              <a:t>Steps</a:t>
            </a:r>
          </a:p>
          <a:p>
            <a:pPr lvl="1"/>
            <a:r>
              <a:rPr lang="en-US" dirty="0" smtClean="0"/>
              <a:t>Identify where duplication exists</a:t>
            </a:r>
          </a:p>
          <a:p>
            <a:pPr lvl="1"/>
            <a:r>
              <a:rPr lang="en-US" dirty="0" smtClean="0"/>
              <a:t>Develop costs – both full and marginal</a:t>
            </a:r>
          </a:p>
          <a:p>
            <a:pPr lvl="1"/>
            <a:r>
              <a:rPr lang="en-US" dirty="0" smtClean="0"/>
              <a:t>Determine benefit received</a:t>
            </a:r>
          </a:p>
          <a:p>
            <a:pPr lvl="1"/>
            <a:r>
              <a:rPr lang="en-US" dirty="0" smtClean="0"/>
              <a:t>Determine proportionate share</a:t>
            </a:r>
          </a:p>
          <a:p>
            <a:pPr lvl="1"/>
            <a:r>
              <a:rPr lang="en-US" dirty="0" smtClean="0"/>
              <a:t>Allocate costs</a:t>
            </a:r>
          </a:p>
          <a:p>
            <a:pPr lvl="1"/>
            <a:r>
              <a:rPr lang="en-US" dirty="0" smtClean="0"/>
              <a:t>Develop agreement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Learning Activity 3</a:t>
            </a:r>
            <a:endParaRPr lang="en-US"/>
          </a:p>
        </p:txBody>
      </p:sp>
      <p:sp>
        <p:nvSpPr>
          <p:cNvPr id="3" name="Content Placeholder 2"/>
          <p:cNvSpPr>
            <a:spLocks noGrp="1"/>
          </p:cNvSpPr>
          <p:nvPr>
            <p:ph idx="1"/>
          </p:nvPr>
        </p:nvSpPr>
        <p:spPr/>
        <p:txBody>
          <a:bodyPr/>
          <a:lstStyle/>
          <a:p>
            <a:r>
              <a:rPr lang="en-US" smtClean="0"/>
              <a:t>How to develop a budget</a:t>
            </a:r>
          </a:p>
          <a:p>
            <a:pPr lvl="1"/>
            <a:r>
              <a:rPr lang="en-US" smtClean="0"/>
              <a:t>Locate the budget and cost allocation spreadsheets at the back of the module</a:t>
            </a:r>
          </a:p>
          <a:p>
            <a:pPr lvl="1"/>
            <a:r>
              <a:rPr lang="en-US" smtClean="0"/>
              <a:t>The instructor will conduct a class discussion</a:t>
            </a:r>
            <a:endParaRPr lang="en-US"/>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9090" name="Rectangle 2"/>
          <p:cNvSpPr>
            <a:spLocks noGrp="1" noChangeArrowheads="1"/>
          </p:cNvSpPr>
          <p:nvPr>
            <p:ph type="title"/>
          </p:nvPr>
        </p:nvSpPr>
        <p:spPr>
          <a:xfrm>
            <a:off x="457200" y="808038"/>
            <a:ext cx="8686800" cy="822325"/>
          </a:xfrm>
        </p:spPr>
        <p:txBody>
          <a:bodyPr/>
          <a:lstStyle/>
          <a:p>
            <a:r>
              <a:rPr lang="en-US" dirty="0" smtClean="0"/>
              <a:t>Different Types of Coordination</a:t>
            </a:r>
            <a:endParaRPr lang="en-US" dirty="0"/>
          </a:p>
        </p:txBody>
      </p:sp>
      <p:sp>
        <p:nvSpPr>
          <p:cNvPr id="4569091" name="Rectangle 3"/>
          <p:cNvSpPr>
            <a:spLocks noGrp="1" noChangeArrowheads="1"/>
          </p:cNvSpPr>
          <p:nvPr>
            <p:ph type="body" idx="1"/>
          </p:nvPr>
        </p:nvSpPr>
        <p:spPr/>
        <p:txBody>
          <a:bodyPr/>
          <a:lstStyle/>
          <a:p>
            <a:r>
              <a:rPr lang="en-US" sz="2600" smtClean="0"/>
              <a:t>Information sharing/central call centers</a:t>
            </a:r>
          </a:p>
          <a:p>
            <a:r>
              <a:rPr lang="en-US" sz="2600" smtClean="0"/>
              <a:t>Training</a:t>
            </a:r>
          </a:p>
          <a:p>
            <a:r>
              <a:rPr lang="en-US" sz="2600" smtClean="0"/>
              <a:t>Maintenance</a:t>
            </a:r>
          </a:p>
          <a:p>
            <a:r>
              <a:rPr lang="en-US" sz="2600" smtClean="0"/>
              <a:t>Central dispatching</a:t>
            </a:r>
          </a:p>
          <a:p>
            <a:r>
              <a:rPr lang="en-US" sz="2600" smtClean="0"/>
              <a:t>Lead agency</a:t>
            </a:r>
          </a:p>
          <a:p>
            <a:r>
              <a:rPr lang="en-US" sz="2600" smtClean="0"/>
              <a:t>Brokerage programs</a:t>
            </a:r>
          </a:p>
          <a:p>
            <a:pPr lvl="1"/>
            <a:r>
              <a:rPr lang="en-US" sz="2400" smtClean="0"/>
              <a:t>Examples: Pittsburgh, PA; St. Louis, MO; State of Kentucky; State of Washington</a:t>
            </a:r>
          </a:p>
          <a:p>
            <a:r>
              <a:rPr lang="en-US" sz="2600" smtClean="0"/>
              <a:t>Medicaid bus passes</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62" name="Rectangle 2"/>
          <p:cNvSpPr>
            <a:spLocks noGrp="1" noChangeArrowheads="1"/>
          </p:cNvSpPr>
          <p:nvPr>
            <p:ph type="title"/>
          </p:nvPr>
        </p:nvSpPr>
        <p:spPr/>
        <p:txBody>
          <a:bodyPr/>
          <a:lstStyle/>
          <a:p>
            <a:r>
              <a:rPr lang="en-US" smtClean="0"/>
              <a:t>Technology</a:t>
            </a:r>
            <a:endParaRPr lang="en-US"/>
          </a:p>
        </p:txBody>
      </p:sp>
      <p:sp>
        <p:nvSpPr>
          <p:cNvPr id="4597763" name="Rectangle 3"/>
          <p:cNvSpPr>
            <a:spLocks noGrp="1" noChangeArrowheads="1"/>
          </p:cNvSpPr>
          <p:nvPr>
            <p:ph type="body" idx="1"/>
          </p:nvPr>
        </p:nvSpPr>
        <p:spPr/>
        <p:txBody>
          <a:bodyPr/>
          <a:lstStyle/>
          <a:p>
            <a:r>
              <a:rPr lang="en-US" smtClean="0"/>
              <a:t>Automatic passenger counter (APC)</a:t>
            </a:r>
          </a:p>
          <a:p>
            <a:r>
              <a:rPr lang="en-US" smtClean="0"/>
              <a:t>Automatic vehicle location (AVL)</a:t>
            </a:r>
          </a:p>
          <a:p>
            <a:r>
              <a:rPr lang="en-US" smtClean="0"/>
              <a:t>Electronic fare collection/payment (EFC)</a:t>
            </a:r>
          </a:p>
          <a:p>
            <a:r>
              <a:rPr lang="en-US" smtClean="0"/>
              <a:t>Geographic information system (GIS)</a:t>
            </a:r>
          </a:p>
          <a:p>
            <a:r>
              <a:rPr lang="en-US" smtClean="0"/>
              <a:t>Global positioning system (GPS)</a:t>
            </a:r>
          </a:p>
          <a:p>
            <a:r>
              <a:rPr lang="en-US" smtClean="0"/>
              <a:t>Mobile data terminal (MDT)</a:t>
            </a:r>
          </a:p>
          <a:p>
            <a:r>
              <a:rPr lang="en-US" smtClean="0"/>
              <a:t>On-board cameras – inside and outside vehicle</a:t>
            </a: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0546" name="Rectangle 2"/>
          <p:cNvSpPr>
            <a:spLocks noGrp="1" noChangeArrowheads="1"/>
          </p:cNvSpPr>
          <p:nvPr>
            <p:ph type="title"/>
          </p:nvPr>
        </p:nvSpPr>
        <p:spPr/>
        <p:txBody>
          <a:bodyPr/>
          <a:lstStyle/>
          <a:p>
            <a:r>
              <a:rPr lang="en-US" smtClean="0"/>
              <a:t>Learning Objectives</a:t>
            </a:r>
            <a:endParaRPr lang="en-US"/>
          </a:p>
        </p:txBody>
      </p:sp>
      <p:sp>
        <p:nvSpPr>
          <p:cNvPr id="4460547" name="Rectangle 3"/>
          <p:cNvSpPr>
            <a:spLocks noGrp="1" noChangeArrowheads="1"/>
          </p:cNvSpPr>
          <p:nvPr>
            <p:ph type="body" idx="1"/>
          </p:nvPr>
        </p:nvSpPr>
        <p:spPr/>
        <p:txBody>
          <a:bodyPr/>
          <a:lstStyle/>
          <a:p>
            <a:r>
              <a:rPr lang="en-US" smtClean="0"/>
              <a:t>List the continuum of transportation service options “Family of Services”</a:t>
            </a:r>
          </a:p>
          <a:p>
            <a:r>
              <a:rPr lang="en-US" smtClean="0"/>
              <a:t>Define the mobility management concept and functions</a:t>
            </a:r>
          </a:p>
          <a:p>
            <a:r>
              <a:rPr lang="en-US" smtClean="0"/>
              <a:t>Discuss the role of coordination in mobility management</a:t>
            </a:r>
            <a:endParaRPr lang="en-US"/>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9810" name="Rectangle 2"/>
          <p:cNvSpPr>
            <a:spLocks noGrp="1" noChangeArrowheads="1"/>
          </p:cNvSpPr>
          <p:nvPr>
            <p:ph type="title"/>
          </p:nvPr>
        </p:nvSpPr>
        <p:spPr/>
        <p:txBody>
          <a:bodyPr/>
          <a:lstStyle/>
          <a:p>
            <a:r>
              <a:rPr lang="en-US" smtClean="0"/>
              <a:t>Technology</a:t>
            </a:r>
            <a:endParaRPr lang="en-US"/>
          </a:p>
        </p:txBody>
      </p:sp>
      <p:sp>
        <p:nvSpPr>
          <p:cNvPr id="4" name="Content Placeholder 3"/>
          <p:cNvSpPr>
            <a:spLocks noGrp="1"/>
          </p:cNvSpPr>
          <p:nvPr>
            <p:ph idx="1"/>
          </p:nvPr>
        </p:nvSpPr>
        <p:spPr>
          <a:xfrm>
            <a:off x="457200" y="1901825"/>
            <a:ext cx="8439150" cy="4259263"/>
          </a:xfrm>
        </p:spPr>
        <p:txBody>
          <a:bodyPr/>
          <a:lstStyle/>
          <a:p>
            <a:pPr>
              <a:lnSpc>
                <a:spcPct val="100000"/>
              </a:lnSpc>
              <a:spcBef>
                <a:spcPts val="600"/>
              </a:spcBef>
              <a:spcAft>
                <a:spcPts val="600"/>
              </a:spcAft>
            </a:pPr>
            <a:r>
              <a:rPr lang="en-US" sz="2700" smtClean="0"/>
              <a:t>Scheduling and dispatch (S&amp;D) – software matching</a:t>
            </a:r>
          </a:p>
          <a:p>
            <a:pPr>
              <a:lnSpc>
                <a:spcPct val="100000"/>
              </a:lnSpc>
              <a:spcBef>
                <a:spcPts val="600"/>
              </a:spcBef>
              <a:spcAft>
                <a:spcPts val="600"/>
              </a:spcAft>
            </a:pPr>
            <a:r>
              <a:rPr lang="en-US" sz="2700" smtClean="0"/>
              <a:t>Traffic signal priority (TSP)</a:t>
            </a:r>
          </a:p>
          <a:p>
            <a:pPr>
              <a:lnSpc>
                <a:spcPct val="100000"/>
              </a:lnSpc>
              <a:spcBef>
                <a:spcPts val="600"/>
              </a:spcBef>
              <a:spcAft>
                <a:spcPts val="600"/>
              </a:spcAft>
            </a:pPr>
            <a:r>
              <a:rPr lang="en-US" sz="2700" smtClean="0"/>
              <a:t>Transit security (TS)</a:t>
            </a:r>
          </a:p>
          <a:p>
            <a:pPr>
              <a:lnSpc>
                <a:spcPct val="100000"/>
              </a:lnSpc>
              <a:spcBef>
                <a:spcPts val="600"/>
              </a:spcBef>
              <a:spcAft>
                <a:spcPts val="600"/>
              </a:spcAft>
            </a:pPr>
            <a:r>
              <a:rPr lang="en-US" sz="2700" smtClean="0"/>
              <a:t>Transit/fleet management (TM)</a:t>
            </a:r>
          </a:p>
          <a:p>
            <a:pPr>
              <a:lnSpc>
                <a:spcPct val="100000"/>
              </a:lnSpc>
              <a:spcBef>
                <a:spcPts val="600"/>
              </a:spcBef>
              <a:spcAft>
                <a:spcPts val="600"/>
              </a:spcAft>
            </a:pPr>
            <a:r>
              <a:rPr lang="en-US" sz="2700" smtClean="0"/>
              <a:t>Traveler information (TI)</a:t>
            </a:r>
          </a:p>
          <a:p>
            <a:pPr lvl="1">
              <a:lnSpc>
                <a:spcPct val="100000"/>
              </a:lnSpc>
              <a:spcBef>
                <a:spcPts val="600"/>
              </a:spcBef>
              <a:spcAft>
                <a:spcPts val="600"/>
              </a:spcAft>
            </a:pPr>
            <a:r>
              <a:rPr lang="en-US" sz="2500" err="1" smtClean="0"/>
              <a:t>www.google.com</a:t>
            </a:r>
            <a:r>
              <a:rPr lang="en-US" sz="2500" smtClean="0"/>
              <a:t>/transit and trip planners</a:t>
            </a:r>
          </a:p>
          <a:p>
            <a:pPr>
              <a:lnSpc>
                <a:spcPct val="100000"/>
              </a:lnSpc>
              <a:spcBef>
                <a:spcPts val="600"/>
              </a:spcBef>
              <a:spcAft>
                <a:spcPts val="600"/>
              </a:spcAft>
            </a:pPr>
            <a:r>
              <a:rPr lang="en-US" sz="2700" smtClean="0"/>
              <a:t>Personal technology</a:t>
            </a:r>
          </a:p>
          <a:p>
            <a:pPr lvl="1">
              <a:lnSpc>
                <a:spcPct val="100000"/>
              </a:lnSpc>
              <a:spcBef>
                <a:spcPts val="600"/>
              </a:spcBef>
              <a:spcAft>
                <a:spcPts val="600"/>
              </a:spcAft>
            </a:pPr>
            <a:r>
              <a:rPr lang="en-US" sz="2500" smtClean="0"/>
              <a:t>Call back 5-10 minutes before pickup and visually impaired options</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Benefits of Technology</a:t>
            </a:r>
            <a:endParaRPr lang="en-US"/>
          </a:p>
        </p:txBody>
      </p:sp>
      <p:sp>
        <p:nvSpPr>
          <p:cNvPr id="3" name="Content Placeholder 2"/>
          <p:cNvSpPr>
            <a:spLocks noGrp="1"/>
          </p:cNvSpPr>
          <p:nvPr>
            <p:ph idx="1"/>
          </p:nvPr>
        </p:nvSpPr>
        <p:spPr/>
        <p:txBody>
          <a:bodyPr/>
          <a:lstStyle/>
          <a:p>
            <a:r>
              <a:rPr lang="en-US" smtClean="0"/>
              <a:t>Generally results in a cost shift, not a cost savings</a:t>
            </a:r>
          </a:p>
          <a:p>
            <a:r>
              <a:rPr lang="en-US" smtClean="0"/>
              <a:t>May lead to quality of service improvement</a:t>
            </a:r>
            <a:endParaRPr lang="en-US"/>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Technology in Action</a:t>
            </a:r>
            <a:endParaRPr lang="en-US"/>
          </a:p>
        </p:txBody>
      </p:sp>
      <p:sp>
        <p:nvSpPr>
          <p:cNvPr id="4614148" name="Rectangle 4"/>
          <p:cNvSpPr>
            <a:spLocks noGrp="1" noChangeArrowheads="1"/>
          </p:cNvSpPr>
          <p:nvPr>
            <p:ph idx="1"/>
          </p:nvPr>
        </p:nvSpPr>
        <p:spPr>
          <a:xfrm>
            <a:off x="457200" y="1901825"/>
            <a:ext cx="8229600" cy="4613275"/>
          </a:xfrm>
        </p:spPr>
        <p:txBody>
          <a:bodyPr/>
          <a:lstStyle/>
          <a:p>
            <a:r>
              <a:rPr lang="en-US"/>
              <a:t>Mobility </a:t>
            </a:r>
            <a:r>
              <a:rPr lang="en-US" smtClean="0"/>
              <a:t>Services </a:t>
            </a:r>
            <a:r>
              <a:rPr lang="en-US"/>
              <a:t>for </a:t>
            </a:r>
            <a:r>
              <a:rPr lang="en-US" smtClean="0"/>
              <a:t>All Americans (MSAA)</a:t>
            </a:r>
            <a:endParaRPr lang="en-US"/>
          </a:p>
          <a:p>
            <a:pPr lvl="1"/>
            <a:r>
              <a:rPr lang="en-US"/>
              <a:t>8 sites selected</a:t>
            </a:r>
          </a:p>
          <a:p>
            <a:pPr lvl="2"/>
            <a:r>
              <a:rPr lang="en-US"/>
              <a:t>Urban</a:t>
            </a:r>
          </a:p>
          <a:p>
            <a:pPr lvl="2"/>
            <a:r>
              <a:rPr lang="en-US"/>
              <a:t>Rural</a:t>
            </a:r>
          </a:p>
          <a:p>
            <a:pPr lvl="1"/>
            <a:r>
              <a:rPr lang="en-US" smtClean="0"/>
              <a:t>3 selected </a:t>
            </a:r>
            <a:r>
              <a:rPr lang="en-US"/>
              <a:t>to </a:t>
            </a:r>
            <a:r>
              <a:rPr lang="en-US" smtClean="0"/>
              <a:t>implement</a:t>
            </a:r>
          </a:p>
          <a:p>
            <a:pPr lvl="2"/>
            <a:r>
              <a:rPr lang="en-US" smtClean="0"/>
              <a:t>Aiken, SC</a:t>
            </a:r>
          </a:p>
          <a:p>
            <a:pPr lvl="2"/>
            <a:r>
              <a:rPr lang="en-US" smtClean="0"/>
              <a:t>Camden, NJ</a:t>
            </a:r>
          </a:p>
          <a:p>
            <a:pPr lvl="2"/>
            <a:r>
              <a:rPr lang="en-US" smtClean="0"/>
              <a:t>Paducah, KY</a:t>
            </a:r>
            <a:endParaRPr lang="en-US"/>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2722" name="Rectangle 2"/>
          <p:cNvSpPr>
            <a:spLocks noGrp="1" noChangeArrowheads="1"/>
          </p:cNvSpPr>
          <p:nvPr>
            <p:ph type="title"/>
          </p:nvPr>
        </p:nvSpPr>
        <p:spPr/>
        <p:txBody>
          <a:bodyPr/>
          <a:lstStyle/>
          <a:p>
            <a:r>
              <a:rPr lang="en-US" smtClean="0"/>
              <a:t>Summary</a:t>
            </a:r>
            <a:endParaRPr lang="en-US"/>
          </a:p>
        </p:txBody>
      </p:sp>
      <p:sp>
        <p:nvSpPr>
          <p:cNvPr id="5022723" name="Rectangle 3"/>
          <p:cNvSpPr>
            <a:spLocks noGrp="1" noChangeArrowheads="1"/>
          </p:cNvSpPr>
          <p:nvPr>
            <p:ph idx="1"/>
          </p:nvPr>
        </p:nvSpPr>
        <p:spPr/>
        <p:txBody>
          <a:bodyPr/>
          <a:lstStyle/>
          <a:p>
            <a:r>
              <a:rPr lang="en-US" dirty="0" smtClean="0"/>
              <a:t>Innovative programs enable:</a:t>
            </a:r>
          </a:p>
          <a:p>
            <a:pPr lvl="1"/>
            <a:r>
              <a:rPr lang="en-US" dirty="0" smtClean="0"/>
              <a:t>Partnerships</a:t>
            </a:r>
          </a:p>
          <a:p>
            <a:pPr lvl="1"/>
            <a:r>
              <a:rPr lang="en-US" dirty="0" smtClean="0"/>
              <a:t>Shared planning resources</a:t>
            </a:r>
          </a:p>
          <a:p>
            <a:pPr lvl="1"/>
            <a:r>
              <a:rPr lang="en-US" dirty="0" smtClean="0"/>
              <a:t>Identification of customer needs</a:t>
            </a:r>
          </a:p>
          <a:p>
            <a:pPr lvl="1"/>
            <a:r>
              <a:rPr lang="en-US" dirty="0" smtClean="0"/>
              <a:t>Service identification</a:t>
            </a:r>
          </a:p>
          <a:p>
            <a:pPr lvl="1"/>
            <a:r>
              <a:rPr lang="en-US" dirty="0" smtClean="0"/>
              <a:t>Cost-sharing</a:t>
            </a:r>
          </a:p>
          <a:p>
            <a:pPr lvl="1"/>
            <a:r>
              <a:rPr lang="en-US" dirty="0" smtClean="0"/>
              <a:t>Standardized performance measurements</a:t>
            </a:r>
          </a:p>
          <a:p>
            <a:pPr lvl="1"/>
            <a:r>
              <a:rPr lang="en-US" dirty="0" smtClean="0"/>
              <a:t>Coordination!</a:t>
            </a:r>
          </a:p>
          <a:p>
            <a:pPr lvl="1"/>
            <a:endParaRPr lang="en-US"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Summary</a:t>
            </a:r>
            <a:endParaRPr lang="en-US"/>
          </a:p>
        </p:txBody>
      </p:sp>
      <p:sp>
        <p:nvSpPr>
          <p:cNvPr id="3" name="Content Placeholder 2"/>
          <p:cNvSpPr>
            <a:spLocks noGrp="1"/>
          </p:cNvSpPr>
          <p:nvPr>
            <p:ph idx="1"/>
          </p:nvPr>
        </p:nvSpPr>
        <p:spPr/>
        <p:txBody>
          <a:bodyPr/>
          <a:lstStyle/>
          <a:p>
            <a:pPr marL="0" indent="0"/>
            <a:r>
              <a:rPr lang="en-US" dirty="0" smtClean="0"/>
              <a:t>Utilizing tools and strategies, mobility options, and appropriate technology can result in improved public transportation</a:t>
            </a:r>
          </a:p>
          <a:p>
            <a:pPr lvl="1"/>
            <a:r>
              <a:rPr lang="en-US" dirty="0" smtClean="0"/>
              <a:t>Increased availability</a:t>
            </a:r>
          </a:p>
          <a:p>
            <a:pPr lvl="1"/>
            <a:r>
              <a:rPr lang="en-US" dirty="0" smtClean="0"/>
              <a:t>Enhanced quality</a:t>
            </a:r>
          </a:p>
          <a:p>
            <a:pPr lvl="1"/>
            <a:r>
              <a:rPr lang="en-US" dirty="0" smtClean="0"/>
              <a:t>Improved cost effectiveness</a:t>
            </a:r>
          </a:p>
          <a:p>
            <a:pPr lvl="1"/>
            <a:r>
              <a:rPr lang="en-US" dirty="0" smtClean="0"/>
              <a:t>Elimination of duplication</a:t>
            </a:r>
            <a:endParaRPr lang="en-US"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Building a Community Plan</a:t>
            </a:r>
            <a:endParaRPr lang="en-US"/>
          </a:p>
        </p:txBody>
      </p:sp>
      <p:sp>
        <p:nvSpPr>
          <p:cNvPr id="3" name="Content Placeholder 2"/>
          <p:cNvSpPr>
            <a:spLocks noGrp="1"/>
          </p:cNvSpPr>
          <p:nvPr>
            <p:ph idx="1"/>
          </p:nvPr>
        </p:nvSpPr>
        <p:spPr>
          <a:xfrm>
            <a:off x="457199" y="1901825"/>
            <a:ext cx="8483601" cy="4259263"/>
          </a:xfrm>
        </p:spPr>
        <p:txBody>
          <a:bodyPr/>
          <a:lstStyle/>
          <a:p>
            <a:r>
              <a:rPr lang="en-US" smtClean="0"/>
              <a:t>The </a:t>
            </a:r>
            <a:r>
              <a:rPr lang="en-US" u="sng" smtClean="0"/>
              <a:t>Community Plan</a:t>
            </a:r>
            <a:r>
              <a:rPr lang="en-US" smtClean="0"/>
              <a:t> includes system management aspects:</a:t>
            </a:r>
          </a:p>
          <a:p>
            <a:pPr lvl="1"/>
            <a:r>
              <a:rPr lang="en-US" smtClean="0"/>
              <a:t>Travel Demand Management (TDM)</a:t>
            </a:r>
          </a:p>
          <a:p>
            <a:pPr lvl="1"/>
            <a:r>
              <a:rPr lang="en-US" smtClean="0"/>
              <a:t>Livable Communities</a:t>
            </a:r>
          </a:p>
          <a:p>
            <a:pPr lvl="1"/>
            <a:r>
              <a:rPr lang="en-US" smtClean="0"/>
              <a:t>Greening Programs</a:t>
            </a:r>
          </a:p>
          <a:p>
            <a:r>
              <a:rPr lang="en-US" smtClean="0"/>
              <a:t>The </a:t>
            </a:r>
            <a:r>
              <a:rPr lang="en-US" u="sng" smtClean="0"/>
              <a:t>Coordinated Plan</a:t>
            </a:r>
            <a:r>
              <a:rPr lang="en-US" smtClean="0"/>
              <a:t> is a piece of the Community Plan</a:t>
            </a:r>
            <a:endParaRPr lang="en-US"/>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5282" name="Rectangle 2"/>
          <p:cNvSpPr>
            <a:spLocks noGrp="1" noChangeArrowheads="1"/>
          </p:cNvSpPr>
          <p:nvPr>
            <p:ph type="title"/>
          </p:nvPr>
        </p:nvSpPr>
        <p:spPr/>
        <p:txBody>
          <a:bodyPr/>
          <a:lstStyle/>
          <a:p>
            <a:r>
              <a:rPr lang="en-US" smtClean="0"/>
              <a:t>Community Plan Development</a:t>
            </a:r>
            <a:endParaRPr lang="en-US"/>
          </a:p>
        </p:txBody>
      </p:sp>
      <p:sp>
        <p:nvSpPr>
          <p:cNvPr id="4705283" name="Rectangle 3"/>
          <p:cNvSpPr>
            <a:spLocks noGrp="1" noChangeArrowheads="1"/>
          </p:cNvSpPr>
          <p:nvPr>
            <p:ph type="body" idx="1"/>
          </p:nvPr>
        </p:nvSpPr>
        <p:spPr/>
        <p:txBody>
          <a:bodyPr/>
          <a:lstStyle/>
          <a:p>
            <a:r>
              <a:rPr lang="en-US" dirty="0" smtClean="0"/>
              <a:t>Be creative</a:t>
            </a:r>
          </a:p>
          <a:p>
            <a:r>
              <a:rPr lang="en-US" dirty="0" smtClean="0"/>
              <a:t>Be flexible</a:t>
            </a:r>
          </a:p>
          <a:p>
            <a:r>
              <a:rPr lang="en-US" dirty="0" smtClean="0"/>
              <a:t>Be resourceful</a:t>
            </a:r>
          </a:p>
          <a:p>
            <a:r>
              <a:rPr lang="en-US" dirty="0" smtClean="0"/>
              <a:t>Considerations</a:t>
            </a:r>
          </a:p>
          <a:p>
            <a:pPr lvl="1"/>
            <a:r>
              <a:rPr lang="en-US" dirty="0" smtClean="0"/>
              <a:t>Think non-traditional</a:t>
            </a:r>
          </a:p>
          <a:p>
            <a:pPr lvl="1"/>
            <a:r>
              <a:rPr lang="en-US" dirty="0" smtClean="0"/>
              <a:t>Think innovation</a:t>
            </a:r>
          </a:p>
          <a:p>
            <a:pPr lvl="1"/>
            <a:r>
              <a:rPr lang="en-US" dirty="0" smtClean="0"/>
              <a:t>Think outside the box</a:t>
            </a:r>
          </a:p>
          <a:p>
            <a:endParaRPr lang="en-US" dirty="0"/>
          </a:p>
        </p:txBody>
      </p:sp>
      <p:pic>
        <p:nvPicPr>
          <p:cNvPr id="598018" name="Picture 2" descr="http://www.innovation-centre.com.au/images/article_images/2.jpg"/>
          <p:cNvPicPr>
            <a:picLocks noChangeAspect="1" noChangeArrowheads="1"/>
          </p:cNvPicPr>
          <p:nvPr/>
        </p:nvPicPr>
        <p:blipFill>
          <a:blip r:embed="rId3" cstate="print"/>
          <a:srcRect l="25949" r="17344"/>
          <a:stretch>
            <a:fillRect/>
          </a:stretch>
        </p:blipFill>
        <p:spPr bwMode="auto">
          <a:xfrm>
            <a:off x="5029200" y="2320925"/>
            <a:ext cx="3257550" cy="2948141"/>
          </a:xfrm>
          <a:prstGeom prst="rect">
            <a:avLst/>
          </a:prstGeom>
          <a:noFill/>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7330" name="Rectangle 2"/>
          <p:cNvSpPr>
            <a:spLocks noGrp="1" noChangeArrowheads="1"/>
          </p:cNvSpPr>
          <p:nvPr>
            <p:ph type="title"/>
          </p:nvPr>
        </p:nvSpPr>
        <p:spPr/>
        <p:txBody>
          <a:bodyPr/>
          <a:lstStyle/>
          <a:p>
            <a:r>
              <a:rPr lang="en-US" smtClean="0"/>
              <a:t>Community Plan Components</a:t>
            </a:r>
            <a:endParaRPr lang="en-US"/>
          </a:p>
        </p:txBody>
      </p:sp>
      <p:sp>
        <p:nvSpPr>
          <p:cNvPr id="4707331" name="Rectangle 3"/>
          <p:cNvSpPr>
            <a:spLocks noGrp="1" noChangeArrowheads="1"/>
          </p:cNvSpPr>
          <p:nvPr>
            <p:ph type="body" idx="1"/>
          </p:nvPr>
        </p:nvSpPr>
        <p:spPr>
          <a:xfrm>
            <a:off x="457200" y="1901825"/>
            <a:ext cx="8229600" cy="4640865"/>
          </a:xfrm>
        </p:spPr>
        <p:txBody>
          <a:bodyPr/>
          <a:lstStyle/>
          <a:p>
            <a:r>
              <a:rPr lang="en-US" sz="2600" dirty="0" smtClean="0"/>
              <a:t>Vision</a:t>
            </a:r>
          </a:p>
          <a:p>
            <a:r>
              <a:rPr lang="en-US" sz="2600" dirty="0" smtClean="0"/>
              <a:t>Stakeholders, BORPSAT</a:t>
            </a:r>
          </a:p>
          <a:p>
            <a:r>
              <a:rPr lang="en-US" sz="2600" dirty="0" smtClean="0"/>
              <a:t>Service solutions</a:t>
            </a:r>
          </a:p>
          <a:p>
            <a:r>
              <a:rPr lang="en-US" sz="2600" dirty="0" smtClean="0"/>
              <a:t>Demand estimates, including unmet demand</a:t>
            </a:r>
          </a:p>
          <a:p>
            <a:r>
              <a:rPr lang="en-US" sz="2600" dirty="0" smtClean="0"/>
              <a:t>Budgets for operation</a:t>
            </a:r>
          </a:p>
          <a:p>
            <a:r>
              <a:rPr lang="en-US" sz="2600" dirty="0" smtClean="0"/>
              <a:t>Revenue and funding sources</a:t>
            </a:r>
          </a:p>
          <a:p>
            <a:r>
              <a:rPr lang="en-US" sz="2600" dirty="0" smtClean="0"/>
              <a:t>Marketing and advertising (promotion)</a:t>
            </a:r>
          </a:p>
          <a:p>
            <a:r>
              <a:rPr lang="en-US" sz="2600" dirty="0" smtClean="0"/>
              <a:t>“Sales plan” for community, agency, politicians, etc.</a:t>
            </a:r>
            <a:endParaRPr lang="en-US" sz="2600"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7570" name="Rectangle 2"/>
          <p:cNvSpPr>
            <a:spLocks noGrp="1" noChangeArrowheads="1"/>
          </p:cNvSpPr>
          <p:nvPr>
            <p:ph type="title"/>
          </p:nvPr>
        </p:nvSpPr>
        <p:spPr/>
        <p:txBody>
          <a:bodyPr/>
          <a:lstStyle/>
          <a:p>
            <a:r>
              <a:rPr lang="en-US" smtClean="0"/>
              <a:t>Learning Activity 4</a:t>
            </a:r>
            <a:endParaRPr lang="en-US"/>
          </a:p>
        </p:txBody>
      </p:sp>
      <p:sp>
        <p:nvSpPr>
          <p:cNvPr id="4717571" name="Rectangle 3"/>
          <p:cNvSpPr>
            <a:spLocks noGrp="1" noChangeArrowheads="1"/>
          </p:cNvSpPr>
          <p:nvPr>
            <p:ph idx="1"/>
          </p:nvPr>
        </p:nvSpPr>
        <p:spPr/>
        <p:txBody>
          <a:bodyPr/>
          <a:lstStyle/>
          <a:p>
            <a:r>
              <a:rPr lang="en-US" smtClean="0"/>
              <a:t>Review the case study at the back of your module</a:t>
            </a:r>
          </a:p>
          <a:p>
            <a:pPr lvl="1"/>
            <a:r>
              <a:rPr lang="en-US" smtClean="0"/>
              <a:t>Vision</a:t>
            </a:r>
          </a:p>
          <a:p>
            <a:pPr lvl="1"/>
            <a:r>
              <a:rPr lang="en-US" smtClean="0"/>
              <a:t>BORPSAT</a:t>
            </a:r>
          </a:p>
          <a:p>
            <a:pPr lvl="1"/>
            <a:r>
              <a:rPr lang="en-US" smtClean="0"/>
              <a:t>General plan to improve mobility</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mtClean="0"/>
              <a:t>Module 5</a:t>
            </a:r>
            <a:endParaRPr lang="en-US"/>
          </a:p>
        </p:txBody>
      </p:sp>
      <p:sp>
        <p:nvSpPr>
          <p:cNvPr id="5" name="Subtitle 4"/>
          <p:cNvSpPr>
            <a:spLocks noGrp="1"/>
          </p:cNvSpPr>
          <p:nvPr>
            <p:ph type="subTitle" idx="1"/>
          </p:nvPr>
        </p:nvSpPr>
        <p:spPr/>
        <p:txBody>
          <a:bodyPr/>
          <a:lstStyle/>
          <a:p>
            <a:r>
              <a:rPr lang="en-US" smtClean="0"/>
              <a:t>Case Studies</a:t>
            </a: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2594" name="Rectangle 2"/>
          <p:cNvSpPr>
            <a:spLocks noGrp="1" noChangeArrowheads="1"/>
          </p:cNvSpPr>
          <p:nvPr>
            <p:ph type="title"/>
          </p:nvPr>
        </p:nvSpPr>
        <p:spPr/>
        <p:txBody>
          <a:bodyPr/>
          <a:lstStyle/>
          <a:p>
            <a:r>
              <a:rPr lang="en-US" smtClean="0"/>
              <a:t>Current Concept</a:t>
            </a:r>
            <a:endParaRPr lang="en-US"/>
          </a:p>
        </p:txBody>
      </p:sp>
      <p:sp>
        <p:nvSpPr>
          <p:cNvPr id="4462595" name="Rectangle 3"/>
          <p:cNvSpPr>
            <a:spLocks noGrp="1" noChangeArrowheads="1"/>
          </p:cNvSpPr>
          <p:nvPr>
            <p:ph type="body" idx="1"/>
          </p:nvPr>
        </p:nvSpPr>
        <p:spPr/>
        <p:txBody>
          <a:bodyPr/>
          <a:lstStyle/>
          <a:p>
            <a:r>
              <a:rPr lang="en-US" smtClean="0"/>
              <a:t>Continuum of transportation service options</a:t>
            </a:r>
          </a:p>
          <a:p>
            <a:pPr lvl="1"/>
            <a:r>
              <a:rPr lang="en-US" smtClean="0"/>
              <a:t>“Family of Services”</a:t>
            </a:r>
          </a:p>
          <a:p>
            <a:r>
              <a:rPr lang="en-US" smtClean="0"/>
              <a:t>Coordinate existing transportation resources</a:t>
            </a:r>
            <a:endParaRPr lang="en-US"/>
          </a:p>
        </p:txBody>
      </p:sp>
      <p:pic>
        <p:nvPicPr>
          <p:cNvPr id="422913" name="Picture 1" descr="L:\Civil Rights\Coordinated Mobility\Graphics\DSC00662.JPG"/>
          <p:cNvPicPr>
            <a:picLocks noChangeAspect="1" noChangeArrowheads="1"/>
          </p:cNvPicPr>
          <p:nvPr/>
        </p:nvPicPr>
        <p:blipFill>
          <a:blip r:embed="rId3" cstate="print"/>
          <a:srcRect/>
          <a:stretch>
            <a:fillRect/>
          </a:stretch>
        </p:blipFill>
        <p:spPr bwMode="auto">
          <a:xfrm>
            <a:off x="590550" y="3829050"/>
            <a:ext cx="3403600" cy="2552700"/>
          </a:xfrm>
          <a:prstGeom prst="rect">
            <a:avLst/>
          </a:prstGeom>
          <a:noFill/>
        </p:spPr>
      </p:pic>
      <p:pic>
        <p:nvPicPr>
          <p:cNvPr id="422914" name="Picture 2" descr="L:\Civil Rights\Coordinated Mobility\Graphics\Vanpool.jpg"/>
          <p:cNvPicPr>
            <a:picLocks noChangeAspect="1" noChangeArrowheads="1"/>
          </p:cNvPicPr>
          <p:nvPr/>
        </p:nvPicPr>
        <p:blipFill>
          <a:blip r:embed="rId4" cstate="print"/>
          <a:srcRect/>
          <a:stretch>
            <a:fillRect/>
          </a:stretch>
        </p:blipFill>
        <p:spPr bwMode="auto">
          <a:xfrm>
            <a:off x="4640912" y="3875089"/>
            <a:ext cx="3798237" cy="2392362"/>
          </a:xfrm>
          <a:prstGeom prst="rect">
            <a:avLst/>
          </a:prstGeom>
          <a:noFill/>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5106" name="Rectangle 2"/>
          <p:cNvSpPr>
            <a:spLocks noGrp="1" noChangeArrowheads="1"/>
          </p:cNvSpPr>
          <p:nvPr>
            <p:ph type="title"/>
          </p:nvPr>
        </p:nvSpPr>
        <p:spPr>
          <a:noFill/>
          <a:ln/>
        </p:spPr>
        <p:txBody>
          <a:bodyPr/>
          <a:lstStyle/>
          <a:p>
            <a:r>
              <a:rPr lang="en-US"/>
              <a:t>Innovative Programs</a:t>
            </a:r>
          </a:p>
        </p:txBody>
      </p:sp>
      <p:sp>
        <p:nvSpPr>
          <p:cNvPr id="4655107" name="Rectangle 3"/>
          <p:cNvSpPr>
            <a:spLocks noGrp="1" noChangeArrowheads="1"/>
          </p:cNvSpPr>
          <p:nvPr>
            <p:ph idx="1"/>
          </p:nvPr>
        </p:nvSpPr>
        <p:spPr>
          <a:xfrm>
            <a:off x="457200" y="1901825"/>
            <a:ext cx="8229600" cy="4956175"/>
          </a:xfrm>
        </p:spPr>
        <p:txBody>
          <a:bodyPr/>
          <a:lstStyle/>
          <a:p>
            <a:pPr>
              <a:lnSpc>
                <a:spcPct val="90000"/>
              </a:lnSpc>
            </a:pPr>
            <a:r>
              <a:rPr lang="en-US" sz="2700"/>
              <a:t>Where is </a:t>
            </a:r>
            <a:r>
              <a:rPr lang="en-US" sz="2700" smtClean="0"/>
              <a:t>mobility management </a:t>
            </a:r>
            <a:r>
              <a:rPr lang="en-US" sz="2700"/>
              <a:t>working?</a:t>
            </a:r>
          </a:p>
          <a:p>
            <a:pPr lvl="1">
              <a:lnSpc>
                <a:spcPct val="90000"/>
              </a:lnSpc>
            </a:pPr>
            <a:r>
              <a:rPr lang="en-US" sz="2500"/>
              <a:t>Buffalo, NY</a:t>
            </a:r>
          </a:p>
          <a:p>
            <a:pPr lvl="1">
              <a:lnSpc>
                <a:spcPct val="90000"/>
              </a:lnSpc>
            </a:pPr>
            <a:r>
              <a:rPr lang="en-US" sz="2500"/>
              <a:t>Florida</a:t>
            </a:r>
          </a:p>
          <a:p>
            <a:pPr lvl="1">
              <a:lnSpc>
                <a:spcPct val="90000"/>
              </a:lnSpc>
            </a:pPr>
            <a:r>
              <a:rPr lang="en-US" sz="2500"/>
              <a:t>Washington State</a:t>
            </a:r>
            <a:endParaRPr lang="en-US" sz="2500" smtClean="0"/>
          </a:p>
          <a:p>
            <a:pPr lvl="1">
              <a:lnSpc>
                <a:spcPct val="90000"/>
              </a:lnSpc>
            </a:pPr>
            <a:r>
              <a:rPr lang="en-US" sz="2500" smtClean="0"/>
              <a:t>Aiken, SC</a:t>
            </a:r>
          </a:p>
          <a:p>
            <a:pPr lvl="1">
              <a:lnSpc>
                <a:spcPct val="90000"/>
              </a:lnSpc>
            </a:pPr>
            <a:r>
              <a:rPr lang="en-US" sz="2500" smtClean="0"/>
              <a:t>COAST: Colfax</a:t>
            </a:r>
            <a:r>
              <a:rPr lang="en-US" sz="2500"/>
              <a:t>, WA</a:t>
            </a:r>
          </a:p>
          <a:p>
            <a:pPr lvl="1">
              <a:lnSpc>
                <a:spcPct val="90000"/>
              </a:lnSpc>
            </a:pPr>
            <a:r>
              <a:rPr lang="en-US" sz="2500"/>
              <a:t>State of Wisconsin</a:t>
            </a:r>
          </a:p>
          <a:p>
            <a:pPr lvl="1">
              <a:lnSpc>
                <a:spcPct val="90000"/>
              </a:lnSpc>
            </a:pPr>
            <a:r>
              <a:rPr lang="en-US" sz="2500"/>
              <a:t>Metropolitan Detroit Region</a:t>
            </a:r>
          </a:p>
          <a:p>
            <a:pPr lvl="1">
              <a:lnSpc>
                <a:spcPct val="90000"/>
              </a:lnSpc>
            </a:pPr>
            <a:r>
              <a:rPr lang="en-US" sz="2500"/>
              <a:t>Maricopa County, AZ</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7154" name="Rectangle 2"/>
          <p:cNvSpPr>
            <a:spLocks noGrp="1" noChangeArrowheads="1"/>
          </p:cNvSpPr>
          <p:nvPr>
            <p:ph type="title"/>
          </p:nvPr>
        </p:nvSpPr>
        <p:spPr>
          <a:noFill/>
          <a:ln/>
        </p:spPr>
        <p:txBody>
          <a:bodyPr/>
          <a:lstStyle/>
          <a:p>
            <a:r>
              <a:rPr lang="en-US" smtClean="0"/>
              <a:t>Buffalo, NY</a:t>
            </a:r>
            <a:endParaRPr lang="en-US"/>
          </a:p>
        </p:txBody>
      </p:sp>
      <p:sp>
        <p:nvSpPr>
          <p:cNvPr id="4657155" name="Rectangle 3"/>
          <p:cNvSpPr>
            <a:spLocks noGrp="1" noChangeArrowheads="1"/>
          </p:cNvSpPr>
          <p:nvPr>
            <p:ph idx="1"/>
          </p:nvPr>
        </p:nvSpPr>
        <p:spPr/>
        <p:txBody>
          <a:bodyPr/>
          <a:lstStyle/>
          <a:p>
            <a:r>
              <a:rPr lang="en-US" sz="2600" smtClean="0"/>
              <a:t>Private-for-profit</a:t>
            </a:r>
          </a:p>
          <a:p>
            <a:r>
              <a:rPr lang="en-US" sz="2600" smtClean="0"/>
              <a:t>Maintenance for human service vehicles</a:t>
            </a:r>
            <a:endParaRPr lang="en-US" sz="2600"/>
          </a:p>
          <a:p>
            <a:r>
              <a:rPr lang="en-US" sz="2600" smtClean="0"/>
              <a:t>Training human service agencies and drivers in central location</a:t>
            </a:r>
            <a:endParaRPr lang="en-US" sz="2600"/>
          </a:p>
          <a:p>
            <a:r>
              <a:rPr lang="en-US" sz="2600" smtClean="0"/>
              <a:t>Medicaid brokerage for 2 counties</a:t>
            </a:r>
            <a:endParaRPr lang="en-US" sz="2600"/>
          </a:p>
          <a:p>
            <a:r>
              <a:rPr lang="en-US" sz="2600" smtClean="0"/>
              <a:t>Brokerage software developed in-house</a:t>
            </a:r>
            <a:endParaRPr lang="en-US" sz="2600"/>
          </a:p>
        </p:txBody>
      </p:sp>
      <p:pic>
        <p:nvPicPr>
          <p:cNvPr id="575490" name="Picture 2" descr="http://www.wecaretrans.com/Logo-TOP-mouseover.jpg">
            <a:hlinkClick r:id="rId3"/>
          </p:cNvPr>
          <p:cNvPicPr>
            <a:picLocks noChangeAspect="1" noChangeArrowheads="1"/>
          </p:cNvPicPr>
          <p:nvPr/>
        </p:nvPicPr>
        <p:blipFill>
          <a:blip r:embed="rId4" cstate="print"/>
          <a:srcRect/>
          <a:stretch>
            <a:fillRect/>
          </a:stretch>
        </p:blipFill>
        <p:spPr bwMode="auto">
          <a:xfrm>
            <a:off x="1050925" y="5913437"/>
            <a:ext cx="6172200" cy="857251"/>
          </a:xfrm>
          <a:prstGeom prst="rect">
            <a:avLst/>
          </a:prstGeom>
          <a:noFill/>
        </p:spPr>
      </p:pic>
      <p:pic>
        <p:nvPicPr>
          <p:cNvPr id="575495" name="Picture 3" descr="cftelogo_reverse.JPG"/>
          <p:cNvPicPr>
            <a:picLocks noChangeAspect="1"/>
          </p:cNvPicPr>
          <p:nvPr/>
        </p:nvPicPr>
        <p:blipFill>
          <a:blip r:embed="rId5" cstate="print"/>
          <a:srcRect/>
          <a:stretch>
            <a:fillRect/>
          </a:stretch>
        </p:blipFill>
        <p:spPr bwMode="auto">
          <a:xfrm>
            <a:off x="495300" y="5105400"/>
            <a:ext cx="76152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3298" name="Rectangle 2"/>
          <p:cNvSpPr>
            <a:spLocks noGrp="1" noChangeArrowheads="1"/>
          </p:cNvSpPr>
          <p:nvPr>
            <p:ph type="title"/>
          </p:nvPr>
        </p:nvSpPr>
        <p:spPr>
          <a:noFill/>
          <a:ln/>
        </p:spPr>
        <p:txBody>
          <a:bodyPr/>
          <a:lstStyle/>
          <a:p>
            <a:r>
              <a:rPr lang="en-US" smtClean="0"/>
              <a:t>Florida</a:t>
            </a:r>
            <a:endParaRPr lang="en-US"/>
          </a:p>
        </p:txBody>
      </p:sp>
      <p:sp>
        <p:nvSpPr>
          <p:cNvPr id="4663299" name="Rectangle 3"/>
          <p:cNvSpPr>
            <a:spLocks noGrp="1" noChangeArrowheads="1"/>
          </p:cNvSpPr>
          <p:nvPr>
            <p:ph idx="1"/>
          </p:nvPr>
        </p:nvSpPr>
        <p:spPr>
          <a:xfrm>
            <a:off x="457200" y="1901825"/>
            <a:ext cx="8439150" cy="4259263"/>
          </a:xfrm>
        </p:spPr>
        <p:txBody>
          <a:bodyPr/>
          <a:lstStyle/>
          <a:p>
            <a:r>
              <a:rPr lang="en-US" sz="2500" smtClean="0"/>
              <a:t>Statutory </a:t>
            </a:r>
            <a:r>
              <a:rPr lang="en-US" sz="2500"/>
              <a:t>Chapter </a:t>
            </a:r>
            <a:r>
              <a:rPr lang="en-US" sz="2500" smtClean="0"/>
              <a:t>427 – State legislation that requires coordinated transportation</a:t>
            </a:r>
            <a:endParaRPr lang="en-US" sz="2500"/>
          </a:p>
          <a:p>
            <a:r>
              <a:rPr lang="en-US" sz="2500" smtClean="0"/>
              <a:t>Local Coordinating Board (LCB) – agency, customer, and political representatives</a:t>
            </a:r>
          </a:p>
          <a:p>
            <a:r>
              <a:rPr lang="en-US" sz="2500" smtClean="0"/>
              <a:t>Community Transportation Coordinator (CTC)</a:t>
            </a:r>
            <a:endParaRPr lang="en-US" sz="2500"/>
          </a:p>
          <a:p>
            <a:r>
              <a:rPr lang="en-US" sz="2500" b="1" u="sng"/>
              <a:t>All</a:t>
            </a:r>
            <a:r>
              <a:rPr lang="en-US" sz="2500"/>
              <a:t> 67 counties participate</a:t>
            </a:r>
          </a:p>
          <a:p>
            <a:r>
              <a:rPr lang="en-US" sz="2500"/>
              <a:t>7 state agencies</a:t>
            </a:r>
          </a:p>
          <a:p>
            <a:r>
              <a:rPr lang="en-US" sz="2500" smtClean="0"/>
              <a:t>Florida Commission for the 		        Transportation Disadvantaged</a:t>
            </a:r>
          </a:p>
          <a:p>
            <a:pPr lvl="1"/>
            <a:r>
              <a:rPr lang="en-US" sz="2300" smtClean="0"/>
              <a:t>7 members-at-large</a:t>
            </a:r>
            <a:endParaRPr lang="en-US" sz="2300"/>
          </a:p>
        </p:txBody>
      </p:sp>
      <p:pic>
        <p:nvPicPr>
          <p:cNvPr id="573444" name="Picture 4" descr="http://www.dot.state.fl.us/ctd/images/TD%20Logo(small).jpg"/>
          <p:cNvPicPr>
            <a:picLocks noChangeAspect="1" noChangeArrowheads="1"/>
          </p:cNvPicPr>
          <p:nvPr/>
        </p:nvPicPr>
        <p:blipFill>
          <a:blip r:embed="rId3" cstate="print"/>
          <a:srcRect/>
          <a:stretch>
            <a:fillRect/>
          </a:stretch>
        </p:blipFill>
        <p:spPr bwMode="auto">
          <a:xfrm>
            <a:off x="6021417" y="4645025"/>
            <a:ext cx="1766858" cy="1470026"/>
          </a:xfrm>
          <a:prstGeom prst="rect">
            <a:avLst/>
          </a:prstGeom>
          <a:noFill/>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5346" name="Rectangle 2"/>
          <p:cNvSpPr>
            <a:spLocks noGrp="1" noChangeArrowheads="1"/>
          </p:cNvSpPr>
          <p:nvPr>
            <p:ph type="title"/>
          </p:nvPr>
        </p:nvSpPr>
        <p:spPr>
          <a:noFill/>
          <a:ln/>
        </p:spPr>
        <p:txBody>
          <a:bodyPr/>
          <a:lstStyle/>
          <a:p>
            <a:r>
              <a:rPr lang="en-US" smtClean="0"/>
              <a:t>Washington State</a:t>
            </a:r>
            <a:endParaRPr lang="en-US"/>
          </a:p>
        </p:txBody>
      </p:sp>
      <p:sp>
        <p:nvSpPr>
          <p:cNvPr id="4665347" name="Rectangle 3"/>
          <p:cNvSpPr>
            <a:spLocks noGrp="1" noChangeArrowheads="1"/>
          </p:cNvSpPr>
          <p:nvPr>
            <p:ph idx="1"/>
          </p:nvPr>
        </p:nvSpPr>
        <p:spPr/>
        <p:txBody>
          <a:bodyPr/>
          <a:lstStyle/>
          <a:p>
            <a:r>
              <a:rPr lang="en-US" smtClean="0"/>
              <a:t>13 </a:t>
            </a:r>
            <a:r>
              <a:rPr lang="en-US"/>
              <a:t>medical transportation districts</a:t>
            </a:r>
          </a:p>
          <a:p>
            <a:r>
              <a:rPr lang="en-US"/>
              <a:t>Brokers receive an administrative fee, and providers are paid by the State</a:t>
            </a:r>
          </a:p>
          <a:p>
            <a:r>
              <a:rPr lang="en-US"/>
              <a:t>Utilize different delivery systems</a:t>
            </a:r>
          </a:p>
          <a:p>
            <a:r>
              <a:rPr lang="en-US"/>
              <a:t>Medicaid: 33% bus </a:t>
            </a:r>
            <a:r>
              <a:rPr lang="en-US" smtClean="0"/>
              <a:t>pass, </a:t>
            </a:r>
            <a:r>
              <a:rPr lang="en-US"/>
              <a:t>25% </a:t>
            </a:r>
            <a:r>
              <a:rPr lang="en-US" smtClean="0"/>
              <a:t>taxi, and </a:t>
            </a:r>
            <a:r>
              <a:rPr lang="en-US"/>
              <a:t>18% volunteer</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7394" name="Rectangle 2"/>
          <p:cNvSpPr>
            <a:spLocks noGrp="1" noChangeArrowheads="1"/>
          </p:cNvSpPr>
          <p:nvPr>
            <p:ph type="title"/>
          </p:nvPr>
        </p:nvSpPr>
        <p:spPr>
          <a:noFill/>
          <a:ln/>
        </p:spPr>
        <p:txBody>
          <a:bodyPr/>
          <a:lstStyle/>
          <a:p>
            <a:pPr>
              <a:lnSpc>
                <a:spcPct val="90000"/>
              </a:lnSpc>
            </a:pPr>
            <a:r>
              <a:rPr lang="en-US" smtClean="0"/>
              <a:t>Aiken, SC</a:t>
            </a:r>
            <a:endParaRPr lang="en-US"/>
          </a:p>
        </p:txBody>
      </p:sp>
      <p:sp>
        <p:nvSpPr>
          <p:cNvPr id="4667395" name="Rectangle 3"/>
          <p:cNvSpPr>
            <a:spLocks noGrp="1" noChangeArrowheads="1"/>
          </p:cNvSpPr>
          <p:nvPr>
            <p:ph idx="1"/>
          </p:nvPr>
        </p:nvSpPr>
        <p:spPr>
          <a:xfrm>
            <a:off x="457200" y="1901825"/>
            <a:ext cx="8229600" cy="4719692"/>
          </a:xfrm>
        </p:spPr>
        <p:txBody>
          <a:bodyPr/>
          <a:lstStyle/>
          <a:p>
            <a:pPr>
              <a:lnSpc>
                <a:spcPct val="90000"/>
              </a:lnSpc>
            </a:pPr>
            <a:r>
              <a:rPr lang="en-US" sz="2400" smtClean="0"/>
              <a:t>Lower Savannah Council of Governments</a:t>
            </a:r>
          </a:p>
          <a:p>
            <a:pPr lvl="1">
              <a:lnSpc>
                <a:spcPct val="90000"/>
              </a:lnSpc>
            </a:pPr>
            <a:r>
              <a:rPr lang="en-US" sz="2200" smtClean="0"/>
              <a:t>6 </a:t>
            </a:r>
            <a:r>
              <a:rPr lang="en-US" sz="2200"/>
              <a:t>rural counties </a:t>
            </a:r>
          </a:p>
          <a:p>
            <a:pPr>
              <a:lnSpc>
                <a:spcPct val="90000"/>
              </a:lnSpc>
            </a:pPr>
            <a:r>
              <a:rPr lang="en-US" sz="2400"/>
              <a:t>2 </a:t>
            </a:r>
            <a:r>
              <a:rPr lang="en-US" sz="2400" smtClean="0"/>
              <a:t>mobility managers</a:t>
            </a:r>
            <a:endParaRPr lang="en-US" sz="2400"/>
          </a:p>
          <a:p>
            <a:pPr>
              <a:lnSpc>
                <a:spcPct val="90000"/>
              </a:lnSpc>
            </a:pPr>
            <a:r>
              <a:rPr lang="en-US" sz="2400"/>
              <a:t>Sharing vehicles </a:t>
            </a:r>
            <a:r>
              <a:rPr lang="en-US" sz="2400" smtClean="0"/>
              <a:t>&gt; 300</a:t>
            </a:r>
            <a:endParaRPr lang="en-US" sz="2400"/>
          </a:p>
          <a:p>
            <a:pPr>
              <a:lnSpc>
                <a:spcPct val="90000"/>
              </a:lnSpc>
            </a:pPr>
            <a:r>
              <a:rPr lang="en-US" sz="2400"/>
              <a:t>Medicaid transformation site</a:t>
            </a:r>
          </a:p>
          <a:p>
            <a:pPr>
              <a:lnSpc>
                <a:spcPct val="90000"/>
              </a:lnSpc>
            </a:pPr>
            <a:r>
              <a:rPr lang="en-US" sz="2400"/>
              <a:t>Central clearing house</a:t>
            </a:r>
          </a:p>
          <a:p>
            <a:pPr lvl="1">
              <a:lnSpc>
                <a:spcPct val="90000"/>
              </a:lnSpc>
            </a:pPr>
            <a:r>
              <a:rPr lang="en-US" sz="2200"/>
              <a:t>I &amp; R (Information and Referral)</a:t>
            </a:r>
          </a:p>
          <a:p>
            <a:pPr>
              <a:lnSpc>
                <a:spcPct val="90000"/>
              </a:lnSpc>
            </a:pPr>
            <a:r>
              <a:rPr lang="en-US" sz="2400"/>
              <a:t>Contracting for services</a:t>
            </a:r>
          </a:p>
          <a:p>
            <a:pPr>
              <a:lnSpc>
                <a:spcPct val="90000"/>
              </a:lnSpc>
            </a:pPr>
            <a:r>
              <a:rPr lang="en-US" sz="2400"/>
              <a:t>MSAA site</a:t>
            </a:r>
          </a:p>
        </p:txBody>
      </p:sp>
      <p:pic>
        <p:nvPicPr>
          <p:cNvPr id="569348" name="Picture 4" descr="C:\Documents and Settings\dpinkus\Desktop\logo.jpg"/>
          <p:cNvPicPr>
            <a:picLocks noChangeAspect="1" noChangeArrowheads="1"/>
          </p:cNvPicPr>
          <p:nvPr/>
        </p:nvPicPr>
        <p:blipFill>
          <a:blip r:embed="rId3" cstate="print"/>
          <a:srcRect/>
          <a:stretch>
            <a:fillRect/>
          </a:stretch>
        </p:blipFill>
        <p:spPr bwMode="auto">
          <a:xfrm>
            <a:off x="4633913" y="2509838"/>
            <a:ext cx="4219575" cy="1114425"/>
          </a:xfrm>
          <a:prstGeom prst="rect">
            <a:avLst/>
          </a:prstGeom>
          <a:noFill/>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3218" name="Rectangle 2"/>
          <p:cNvSpPr>
            <a:spLocks noGrp="1" noChangeArrowheads="1"/>
          </p:cNvSpPr>
          <p:nvPr>
            <p:ph type="title"/>
          </p:nvPr>
        </p:nvSpPr>
        <p:spPr/>
        <p:txBody>
          <a:bodyPr/>
          <a:lstStyle/>
          <a:p>
            <a:r>
              <a:rPr lang="en-US" smtClean="0"/>
              <a:t>COAST: Colfax, WA</a:t>
            </a:r>
            <a:endParaRPr lang="en-US"/>
          </a:p>
        </p:txBody>
      </p:sp>
      <p:sp>
        <p:nvSpPr>
          <p:cNvPr id="4873219" name="Rectangle 3"/>
          <p:cNvSpPr>
            <a:spLocks noGrp="1" noChangeArrowheads="1"/>
          </p:cNvSpPr>
          <p:nvPr>
            <p:ph idx="1"/>
          </p:nvPr>
        </p:nvSpPr>
        <p:spPr/>
        <p:txBody>
          <a:bodyPr/>
          <a:lstStyle/>
          <a:p>
            <a:pPr marL="0" indent="0">
              <a:spcBef>
                <a:spcPts val="600"/>
              </a:spcBef>
              <a:spcAft>
                <a:spcPts val="600"/>
              </a:spcAft>
            </a:pPr>
            <a:r>
              <a:rPr lang="en-US" sz="2700" dirty="0" smtClean="0"/>
              <a:t>Council on Aging and Human Services (Transportation Program)</a:t>
            </a:r>
          </a:p>
          <a:p>
            <a:pPr lvl="1">
              <a:spcBef>
                <a:spcPts val="600"/>
              </a:spcBef>
              <a:spcAft>
                <a:spcPts val="600"/>
              </a:spcAft>
            </a:pPr>
            <a:r>
              <a:rPr lang="en-US" sz="2400" dirty="0" smtClean="0"/>
              <a:t>23,000 square miles, 8 counties, and 		      2 states</a:t>
            </a:r>
          </a:p>
          <a:p>
            <a:pPr lvl="1">
              <a:spcBef>
                <a:spcPts val="600"/>
              </a:spcBef>
              <a:spcAft>
                <a:spcPts val="600"/>
              </a:spcAft>
            </a:pPr>
            <a:r>
              <a:rPr lang="en-US" sz="2400" dirty="0" smtClean="0"/>
              <a:t>General public and specialized transit,       information and dispatch center, volunteers, vehicle loans, insurance pool, training broker, and school transportation</a:t>
            </a:r>
          </a:p>
          <a:p>
            <a:pPr lvl="1">
              <a:spcBef>
                <a:spcPts val="600"/>
              </a:spcBef>
              <a:spcAft>
                <a:spcPts val="600"/>
              </a:spcAft>
            </a:pPr>
            <a:r>
              <a:rPr lang="en-US" sz="2400" dirty="0" smtClean="0"/>
              <a:t>Direct service provider plus broker</a:t>
            </a:r>
          </a:p>
          <a:p>
            <a:pPr lvl="1">
              <a:spcBef>
                <a:spcPts val="600"/>
              </a:spcBef>
              <a:spcAft>
                <a:spcPts val="600"/>
              </a:spcAft>
            </a:pPr>
            <a:r>
              <a:rPr lang="en-US" sz="2400" dirty="0" smtClean="0"/>
              <a:t>Community vehicle program (volunteer operators)</a:t>
            </a:r>
          </a:p>
          <a:p>
            <a:pPr lvl="1">
              <a:spcBef>
                <a:spcPts val="600"/>
              </a:spcBef>
              <a:spcAft>
                <a:spcPts val="600"/>
              </a:spcAft>
            </a:pPr>
            <a:r>
              <a:rPr lang="en-US" sz="2400" dirty="0" smtClean="0"/>
              <a:t>Lead agency for vehicle acquisition</a:t>
            </a:r>
            <a:endParaRPr lang="en-US" sz="2400" dirty="0"/>
          </a:p>
        </p:txBody>
      </p:sp>
      <p:pic>
        <p:nvPicPr>
          <p:cNvPr id="567298" name="Picture 2" descr="http://www.coa-hs.org/images/CoaLogo.jpg">
            <a:hlinkClick r:id="rId3"/>
          </p:cNvPr>
          <p:cNvPicPr>
            <a:picLocks noChangeAspect="1" noChangeArrowheads="1"/>
          </p:cNvPicPr>
          <p:nvPr/>
        </p:nvPicPr>
        <p:blipFill>
          <a:blip r:embed="rId4" cstate="print"/>
          <a:srcRect/>
          <a:stretch>
            <a:fillRect/>
          </a:stretch>
        </p:blipFill>
        <p:spPr bwMode="auto">
          <a:xfrm>
            <a:off x="6724650" y="1804344"/>
            <a:ext cx="2109501" cy="2139006"/>
          </a:xfrm>
          <a:prstGeom prst="rect">
            <a:avLst/>
          </a:prstGeom>
          <a:noFill/>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4770" name="Rectangle 2"/>
          <p:cNvSpPr>
            <a:spLocks noGrp="1" noChangeArrowheads="1"/>
          </p:cNvSpPr>
          <p:nvPr>
            <p:ph type="title"/>
          </p:nvPr>
        </p:nvSpPr>
        <p:spPr/>
        <p:txBody>
          <a:bodyPr/>
          <a:lstStyle/>
          <a:p>
            <a:r>
              <a:rPr lang="en-US" smtClean="0"/>
              <a:t>State of Wisconsin</a:t>
            </a:r>
            <a:endParaRPr lang="en-US"/>
          </a:p>
        </p:txBody>
      </p:sp>
      <p:sp>
        <p:nvSpPr>
          <p:cNvPr id="5024771" name="Rectangle 3"/>
          <p:cNvSpPr>
            <a:spLocks noGrp="1" noChangeArrowheads="1"/>
          </p:cNvSpPr>
          <p:nvPr>
            <p:ph idx="1"/>
          </p:nvPr>
        </p:nvSpPr>
        <p:spPr>
          <a:xfrm>
            <a:off x="457200" y="1901825"/>
            <a:ext cx="8305800" cy="4259263"/>
          </a:xfrm>
        </p:spPr>
        <p:txBody>
          <a:bodyPr/>
          <a:lstStyle/>
          <a:p>
            <a:r>
              <a:rPr lang="en-US" sz="2200" smtClean="0"/>
              <a:t>Use 5316, 5317, and Supplemental Transportation Rural Assistance Program (STRAP) to fund 18 mobility managers (now 50+ mobility managers)</a:t>
            </a:r>
          </a:p>
          <a:p>
            <a:pPr lvl="1"/>
            <a:r>
              <a:rPr lang="en-US" sz="2000" smtClean="0"/>
              <a:t>Located in Center for Independent Living, Community Action Partnership, aging offices, counties, community care organizations, etc.</a:t>
            </a:r>
          </a:p>
          <a:p>
            <a:r>
              <a:rPr lang="en-US" sz="2200" smtClean="0"/>
              <a:t>All types of programs, car sales, repair, car pooling, volunteers, vouchers</a:t>
            </a:r>
          </a:p>
          <a:p>
            <a:r>
              <a:rPr lang="en-US" sz="2200" smtClean="0"/>
              <a:t>Local decisions relative to services</a:t>
            </a:r>
          </a:p>
          <a:p>
            <a:r>
              <a:rPr lang="en-US" sz="2200" smtClean="0"/>
              <a:t>Wisconsin DOT support, training, Google Groups sites</a:t>
            </a:r>
          </a:p>
          <a:p>
            <a:pPr lvl="1"/>
            <a:r>
              <a:rPr lang="en-US" sz="2000" err="1" smtClean="0"/>
              <a:t>groups.google.com/group/wi</a:t>
            </a:r>
            <a:r>
              <a:rPr lang="en-US" sz="2000" smtClean="0"/>
              <a:t>-mobility-managers</a:t>
            </a:r>
          </a:p>
          <a:p>
            <a:pPr lvl="1"/>
            <a:r>
              <a:rPr lang="en-US" sz="2000" err="1" smtClean="0"/>
              <a:t>groups.google.com</a:t>
            </a:r>
            <a:r>
              <a:rPr lang="en-US" sz="2000" smtClean="0"/>
              <a:t>/group/mobility-management-forum</a:t>
            </a:r>
            <a:endParaRPr lang="en-US" sz="200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1493" name="Rectangle 5"/>
          <p:cNvSpPr>
            <a:spLocks noGrp="1" noChangeArrowheads="1"/>
          </p:cNvSpPr>
          <p:nvPr>
            <p:ph type="title"/>
          </p:nvPr>
        </p:nvSpPr>
        <p:spPr/>
        <p:txBody>
          <a:bodyPr/>
          <a:lstStyle/>
          <a:p>
            <a:r>
              <a:rPr lang="en-US" smtClean="0"/>
              <a:t>Metropolitan Detroit Region</a:t>
            </a:r>
            <a:endParaRPr lang="en-US"/>
          </a:p>
        </p:txBody>
      </p:sp>
      <p:sp>
        <p:nvSpPr>
          <p:cNvPr id="4671491" name="Rectangle 3"/>
          <p:cNvSpPr>
            <a:spLocks noGrp="1" noChangeArrowheads="1"/>
          </p:cNvSpPr>
          <p:nvPr>
            <p:ph idx="1"/>
          </p:nvPr>
        </p:nvSpPr>
        <p:spPr>
          <a:xfrm>
            <a:off x="457200" y="1901825"/>
            <a:ext cx="8445260" cy="4259263"/>
          </a:xfrm>
        </p:spPr>
        <p:txBody>
          <a:bodyPr/>
          <a:lstStyle/>
          <a:p>
            <a:pPr marL="0" indent="0"/>
            <a:r>
              <a:rPr lang="en-US" sz="2400" smtClean="0"/>
              <a:t>Suburban Mobility Authority for Regional Transportation (SMART)</a:t>
            </a:r>
          </a:p>
          <a:p>
            <a:pPr lvl="1">
              <a:lnSpc>
                <a:spcPct val="100000"/>
              </a:lnSpc>
            </a:pPr>
            <a:r>
              <a:rPr lang="en-US" sz="2200" smtClean="0"/>
              <a:t>6 counties and 73 localities</a:t>
            </a:r>
          </a:p>
          <a:p>
            <a:pPr lvl="1">
              <a:lnSpc>
                <a:spcPct val="100000"/>
              </a:lnSpc>
            </a:pPr>
            <a:r>
              <a:rPr lang="en-US" sz="2200" smtClean="0"/>
              <a:t>Localities provide tailored 			           services plus connections                                                    to regional transportation</a:t>
            </a:r>
          </a:p>
          <a:p>
            <a:pPr lvl="1">
              <a:lnSpc>
                <a:spcPct val="100000"/>
              </a:lnSpc>
            </a:pPr>
            <a:r>
              <a:rPr lang="en-US" sz="2200" smtClean="0"/>
              <a:t>Support functions include community forums, coordinated dispatching, preventive maintenance, joint capital purchases, and travel training</a:t>
            </a:r>
          </a:p>
          <a:p>
            <a:pPr lvl="1">
              <a:lnSpc>
                <a:spcPct val="100000"/>
              </a:lnSpc>
            </a:pPr>
            <a:r>
              <a:rPr lang="en-US" sz="2200" smtClean="0"/>
              <a:t>Localities provide financial support through local tax millage; SMART obtains federal and state funding</a:t>
            </a:r>
            <a:endParaRPr lang="en-US" sz="2200"/>
          </a:p>
        </p:txBody>
      </p:sp>
      <p:pic>
        <p:nvPicPr>
          <p:cNvPr id="563202" name="Picture 2" descr="http://www.detroittransit.org/UserFiles/SMART%20Logo%20(new).jpg"/>
          <p:cNvPicPr>
            <a:picLocks noChangeAspect="1" noChangeArrowheads="1"/>
          </p:cNvPicPr>
          <p:nvPr/>
        </p:nvPicPr>
        <p:blipFill>
          <a:blip r:embed="rId3" cstate="print"/>
          <a:srcRect/>
          <a:stretch>
            <a:fillRect/>
          </a:stretch>
        </p:blipFill>
        <p:spPr bwMode="auto">
          <a:xfrm>
            <a:off x="4876800" y="3292475"/>
            <a:ext cx="3981450" cy="708083"/>
          </a:xfrm>
          <a:prstGeom prst="rect">
            <a:avLst/>
          </a:prstGeom>
          <a:noFill/>
        </p:spPr>
      </p:pic>
    </p:spTree>
  </p:cSld>
  <p:clrMapOvr>
    <a:masterClrMapping/>
  </p:clrMapOvr>
  <p:transition spd="slow"/>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2514" name="Rectangle 2"/>
          <p:cNvSpPr>
            <a:spLocks noGrp="1" noChangeArrowheads="1"/>
          </p:cNvSpPr>
          <p:nvPr>
            <p:ph type="title"/>
          </p:nvPr>
        </p:nvSpPr>
        <p:spPr>
          <a:noFill/>
          <a:ln/>
        </p:spPr>
        <p:txBody>
          <a:bodyPr/>
          <a:lstStyle/>
          <a:p>
            <a:r>
              <a:rPr lang="en-US" smtClean="0"/>
              <a:t>Maricopa County, AZ</a:t>
            </a:r>
            <a:endParaRPr lang="en-US"/>
          </a:p>
        </p:txBody>
      </p:sp>
      <p:sp>
        <p:nvSpPr>
          <p:cNvPr id="4672515" name="Rectangle 3"/>
          <p:cNvSpPr>
            <a:spLocks noGrp="1" noChangeArrowheads="1"/>
          </p:cNvSpPr>
          <p:nvPr>
            <p:ph idx="1"/>
          </p:nvPr>
        </p:nvSpPr>
        <p:spPr>
          <a:xfrm>
            <a:off x="457200" y="1901825"/>
            <a:ext cx="8479766" cy="4259263"/>
          </a:xfrm>
        </p:spPr>
        <p:txBody>
          <a:bodyPr/>
          <a:lstStyle/>
          <a:p>
            <a:r>
              <a:rPr lang="en-US" smtClean="0"/>
              <a:t>Mobility </a:t>
            </a:r>
            <a:r>
              <a:rPr lang="en-US"/>
              <a:t>in the broadest sense</a:t>
            </a:r>
          </a:p>
          <a:p>
            <a:r>
              <a:rPr lang="en-US" smtClean="0"/>
              <a:t>All </a:t>
            </a:r>
            <a:r>
              <a:rPr lang="en-US"/>
              <a:t>aspects of </a:t>
            </a:r>
            <a:r>
              <a:rPr lang="en-US" smtClean="0"/>
              <a:t>mobility, not just transportation</a:t>
            </a:r>
            <a:endParaRPr lang="en-US"/>
          </a:p>
          <a:p>
            <a:r>
              <a:rPr lang="en-US"/>
              <a:t>Coordination is just a </a:t>
            </a:r>
            <a:r>
              <a:rPr lang="en-US" smtClean="0"/>
              <a:t>piece of mobility management, not the entire concept</a:t>
            </a:r>
            <a:endParaRPr lang="en-US"/>
          </a:p>
          <a:p>
            <a:r>
              <a:rPr lang="en-US" smtClean="0"/>
              <a:t>25 recommendations (see back of module for complete list)</a:t>
            </a:r>
            <a:endParaRPr lang="en-US"/>
          </a:p>
        </p:txBody>
      </p:sp>
      <p:pic>
        <p:nvPicPr>
          <p:cNvPr id="561154" name="Picture 2" descr="http://www.mag.maricopa.gov/images/logo.gif">
            <a:hlinkClick r:id="rId3"/>
          </p:cNvPr>
          <p:cNvPicPr>
            <a:picLocks noChangeAspect="1" noChangeArrowheads="1"/>
          </p:cNvPicPr>
          <p:nvPr/>
        </p:nvPicPr>
        <p:blipFill>
          <a:blip r:embed="rId4" cstate="print"/>
          <a:srcRect/>
          <a:stretch>
            <a:fillRect/>
          </a:stretch>
        </p:blipFill>
        <p:spPr bwMode="auto">
          <a:xfrm>
            <a:off x="1317625" y="5464174"/>
            <a:ext cx="2050852" cy="1031875"/>
          </a:xfrm>
          <a:prstGeom prst="rect">
            <a:avLst/>
          </a:prstGeom>
          <a:noFill/>
        </p:spPr>
      </p:pic>
      <p:pic>
        <p:nvPicPr>
          <p:cNvPr id="561158" name="Picture 6" descr="Maricopa.gov Homepage">
            <a:hlinkClick r:id="rId5"/>
          </p:cNvPr>
          <p:cNvPicPr>
            <a:picLocks noChangeAspect="1" noChangeArrowheads="1"/>
          </p:cNvPicPr>
          <p:nvPr/>
        </p:nvPicPr>
        <p:blipFill>
          <a:blip r:embed="rId6" cstate="print"/>
          <a:srcRect/>
          <a:stretch>
            <a:fillRect/>
          </a:stretch>
        </p:blipFill>
        <p:spPr bwMode="auto">
          <a:xfrm>
            <a:off x="4397375" y="5524500"/>
            <a:ext cx="3131004" cy="742950"/>
          </a:xfrm>
          <a:prstGeom prst="rect">
            <a:avLst/>
          </a:prstGeom>
          <a:noFill/>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Summary</a:t>
            </a:r>
            <a:endParaRPr lang="en-US"/>
          </a:p>
        </p:txBody>
      </p:sp>
      <p:sp>
        <p:nvSpPr>
          <p:cNvPr id="3" name="Content Placeholder 2"/>
          <p:cNvSpPr>
            <a:spLocks noGrp="1"/>
          </p:cNvSpPr>
          <p:nvPr>
            <p:ph idx="1"/>
          </p:nvPr>
        </p:nvSpPr>
        <p:spPr/>
        <p:txBody>
          <a:bodyPr/>
          <a:lstStyle/>
          <a:p>
            <a:r>
              <a:rPr lang="en-US" smtClean="0"/>
              <a:t>Mobility management provides various models depending on each community’s needs</a:t>
            </a:r>
          </a:p>
          <a:p>
            <a:r>
              <a:rPr lang="en-US" smtClean="0"/>
              <a:t>Many mobility management projects are located in rural areas, although urban models are becoming more popular</a:t>
            </a: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42" name="Rectangle 2"/>
          <p:cNvSpPr>
            <a:spLocks noGrp="1" noChangeArrowheads="1"/>
          </p:cNvSpPr>
          <p:nvPr>
            <p:ph type="title"/>
          </p:nvPr>
        </p:nvSpPr>
        <p:spPr>
          <a:noFill/>
          <a:ln/>
        </p:spPr>
        <p:txBody>
          <a:bodyPr/>
          <a:lstStyle/>
          <a:p>
            <a:r>
              <a:rPr lang="en-US" smtClean="0"/>
              <a:t>Family of Services</a:t>
            </a:r>
            <a:endParaRPr lang="en-US"/>
          </a:p>
        </p:txBody>
      </p:sp>
      <p:grpSp>
        <p:nvGrpSpPr>
          <p:cNvPr id="14" name="Group 13"/>
          <p:cNvGrpSpPr/>
          <p:nvPr/>
        </p:nvGrpSpPr>
        <p:grpSpPr>
          <a:xfrm>
            <a:off x="3333750" y="1714500"/>
            <a:ext cx="5542139" cy="4991100"/>
            <a:chOff x="1695450" y="1714500"/>
            <a:chExt cx="5542139" cy="4991100"/>
          </a:xfrm>
        </p:grpSpPr>
        <p:grpSp>
          <p:nvGrpSpPr>
            <p:cNvPr id="2" name="Group 6"/>
            <p:cNvGrpSpPr>
              <a:grpSpLocks/>
            </p:cNvGrpSpPr>
            <p:nvPr/>
          </p:nvGrpSpPr>
          <p:grpSpPr bwMode="auto">
            <a:xfrm>
              <a:off x="1695450" y="1714500"/>
              <a:ext cx="5542139" cy="4991100"/>
              <a:chOff x="1494" y="1031"/>
              <a:chExt cx="3284" cy="2844"/>
            </a:xfrm>
          </p:grpSpPr>
          <p:sp>
            <p:nvSpPr>
              <p:cNvPr id="4464643" name="_s1028"/>
              <p:cNvSpPr>
                <a:spLocks noChangeArrowheads="1"/>
              </p:cNvSpPr>
              <p:nvPr/>
            </p:nvSpPr>
            <p:spPr bwMode="auto">
              <a:xfrm flipV="1">
                <a:off x="2589" y="1031"/>
                <a:ext cx="1094" cy="948"/>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rgbClr val="FF9933"/>
              </a:solidFill>
              <a:ln w="38100" algn="in">
                <a:solidFill>
                  <a:schemeClr val="tx1"/>
                </a:solidFill>
                <a:miter lim="800000"/>
                <a:headEnd/>
                <a:tailEnd/>
              </a:ln>
            </p:spPr>
            <p:txBody>
              <a:bodyPr rot="10800000" anchor="ctr"/>
              <a:lstStyle/>
              <a:p>
                <a:pPr algn="ctr"/>
                <a:endParaRPr lang="en-US" sz="1600" b="1">
                  <a:solidFill>
                    <a:srgbClr val="000000"/>
                  </a:solidFill>
                </a:endParaRPr>
              </a:p>
            </p:txBody>
          </p:sp>
          <p:sp>
            <p:nvSpPr>
              <p:cNvPr id="4464644" name="_s1029"/>
              <p:cNvSpPr>
                <a:spLocks noChangeArrowheads="1"/>
              </p:cNvSpPr>
              <p:nvPr/>
            </p:nvSpPr>
            <p:spPr bwMode="auto">
              <a:xfrm flipV="1">
                <a:off x="2042" y="1979"/>
                <a:ext cx="2188" cy="94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33CCCC"/>
              </a:solidFill>
              <a:ln w="38100" algn="in">
                <a:solidFill>
                  <a:schemeClr val="tx1"/>
                </a:solidFill>
                <a:miter lim="800000"/>
                <a:headEnd/>
                <a:tailEnd/>
              </a:ln>
            </p:spPr>
            <p:txBody>
              <a:bodyPr rot="10800000" anchor="ctr"/>
              <a:lstStyle/>
              <a:p>
                <a:pPr algn="ctr"/>
                <a:r>
                  <a:rPr lang="en-US" sz="1600" b="1" smtClean="0">
                    <a:solidFill>
                      <a:srgbClr val="000000"/>
                    </a:solidFill>
                    <a:latin typeface="Tahoma" pitchFamily="34" charset="0"/>
                    <a:cs typeface="Tahoma" pitchFamily="34" charset="0"/>
                  </a:rPr>
                  <a:t>Bus, Taxi, Vans, ADA, Volunteers, Vouchers, Ridesharing, Bicycles, Pedestrians</a:t>
                </a:r>
                <a:endParaRPr lang="en-US" sz="1600" b="1">
                  <a:solidFill>
                    <a:srgbClr val="000000"/>
                  </a:solidFill>
                  <a:latin typeface="Tahoma" pitchFamily="34" charset="0"/>
                  <a:cs typeface="Tahoma" pitchFamily="34" charset="0"/>
                </a:endParaRPr>
              </a:p>
            </p:txBody>
          </p:sp>
          <p:sp>
            <p:nvSpPr>
              <p:cNvPr id="4464645" name="_s1030"/>
              <p:cNvSpPr>
                <a:spLocks noChangeArrowheads="1"/>
              </p:cNvSpPr>
              <p:nvPr/>
            </p:nvSpPr>
            <p:spPr bwMode="auto">
              <a:xfrm flipV="1">
                <a:off x="1494" y="2927"/>
                <a:ext cx="3284" cy="948"/>
              </a:xfrm>
              <a:custGeom>
                <a:avLst/>
                <a:gdLst>
                  <a:gd name="G0" fmla="+- 3600 0 0"/>
                  <a:gd name="G1" fmla="+- 21600 0 3600"/>
                  <a:gd name="G2" fmla="*/ 3600 1 2"/>
                  <a:gd name="G3" fmla="+- 21600 0 G2"/>
                  <a:gd name="G4" fmla="+/ 3600 21600 2"/>
                  <a:gd name="G5" fmla="+/ G1 0 2"/>
                  <a:gd name="G6" fmla="*/ 21600 21600 3600"/>
                  <a:gd name="G7" fmla="*/ G6 1 2"/>
                  <a:gd name="G8" fmla="+- 21600 0 G7"/>
                  <a:gd name="G9" fmla="*/ 21600 1 2"/>
                  <a:gd name="G10" fmla="+- 3600 0 G9"/>
                  <a:gd name="G11" fmla="?: G10 G8 0"/>
                  <a:gd name="G12" fmla="?: G10 G7 21600"/>
                  <a:gd name="T0" fmla="*/ 19800 w 21600"/>
                  <a:gd name="T1" fmla="*/ 10800 h 21600"/>
                  <a:gd name="T2" fmla="*/ 10800 w 21600"/>
                  <a:gd name="T3" fmla="*/ 21600 h 21600"/>
                  <a:gd name="T4" fmla="*/ 1800 w 21600"/>
                  <a:gd name="T5" fmla="*/ 10800 h 21600"/>
                  <a:gd name="T6" fmla="*/ 10800 w 21600"/>
                  <a:gd name="T7" fmla="*/ 0 h 21600"/>
                  <a:gd name="T8" fmla="*/ 3600 w 21600"/>
                  <a:gd name="T9" fmla="*/ 3600 h 21600"/>
                  <a:gd name="T10" fmla="*/ 18000 w 21600"/>
                  <a:gd name="T11" fmla="*/ 18000 h 21600"/>
                </a:gdLst>
                <a:ahLst/>
                <a:cxnLst>
                  <a:cxn ang="0">
                    <a:pos x="T0" y="T1"/>
                  </a:cxn>
                  <a:cxn ang="0">
                    <a:pos x="T2" y="T3"/>
                  </a:cxn>
                  <a:cxn ang="0">
                    <a:pos x="T4" y="T5"/>
                  </a:cxn>
                  <a:cxn ang="0">
                    <a:pos x="T6" y="T7"/>
                  </a:cxn>
                </a:cxnLst>
                <a:rect l="T8" t="T9" r="T10" b="T11"/>
                <a:pathLst>
                  <a:path w="21600" h="21600">
                    <a:moveTo>
                      <a:pt x="0" y="0"/>
                    </a:moveTo>
                    <a:lnTo>
                      <a:pt x="3600" y="21600"/>
                    </a:lnTo>
                    <a:lnTo>
                      <a:pt x="18000" y="21600"/>
                    </a:lnTo>
                    <a:lnTo>
                      <a:pt x="21600" y="0"/>
                    </a:lnTo>
                    <a:close/>
                  </a:path>
                </a:pathLst>
              </a:custGeom>
              <a:solidFill>
                <a:srgbClr val="99CC00"/>
              </a:solidFill>
              <a:ln w="38100" algn="in">
                <a:solidFill>
                  <a:schemeClr val="tx1"/>
                </a:solidFill>
                <a:miter lim="800000"/>
                <a:headEnd/>
                <a:tailEnd/>
              </a:ln>
            </p:spPr>
            <p:txBody>
              <a:bodyPr rot="10800000" anchor="ctr"/>
              <a:lstStyle/>
              <a:p>
                <a:pPr algn="ctr"/>
                <a:r>
                  <a:rPr lang="en-US" sz="1600" b="1" smtClean="0">
                    <a:solidFill>
                      <a:srgbClr val="000000"/>
                    </a:solidFill>
                    <a:latin typeface="Tahoma" pitchFamily="34" charset="0"/>
                    <a:cs typeface="Tahoma" pitchFamily="34" charset="0"/>
                  </a:rPr>
                  <a:t>Private Automobile</a:t>
                </a:r>
                <a:endParaRPr lang="en-US" sz="1600" b="1">
                  <a:solidFill>
                    <a:srgbClr val="000000"/>
                  </a:solidFill>
                  <a:latin typeface="Tahoma" pitchFamily="34" charset="0"/>
                  <a:cs typeface="Tahoma" pitchFamily="34" charset="0"/>
                </a:endParaRPr>
              </a:p>
            </p:txBody>
          </p:sp>
        </p:grpSp>
        <p:sp>
          <p:nvSpPr>
            <p:cNvPr id="4464648" name="Text Box 8"/>
            <p:cNvSpPr txBox="1">
              <a:spLocks noChangeArrowheads="1"/>
            </p:cNvSpPr>
            <p:nvPr/>
          </p:nvSpPr>
          <p:spPr bwMode="auto">
            <a:xfrm>
              <a:off x="3964517" y="2819400"/>
              <a:ext cx="950383" cy="338554"/>
            </a:xfrm>
            <a:prstGeom prst="rect">
              <a:avLst/>
            </a:prstGeom>
            <a:noFill/>
            <a:ln w="12700">
              <a:noFill/>
              <a:miter lim="800000"/>
              <a:headEnd type="none" w="sm" len="sm"/>
              <a:tailEnd type="none" w="sm" len="sm"/>
            </a:ln>
            <a:effectLst/>
          </p:spPr>
          <p:txBody>
            <a:bodyPr wrap="square">
              <a:spAutoFit/>
            </a:bodyPr>
            <a:lstStyle/>
            <a:p>
              <a:pPr algn="ctr"/>
              <a:r>
                <a:rPr lang="en-US" sz="1600" b="1" smtClean="0">
                  <a:solidFill>
                    <a:srgbClr val="101010"/>
                  </a:solidFill>
                  <a:latin typeface="Tahoma" pitchFamily="34" charset="0"/>
                  <a:cs typeface="Tahoma" pitchFamily="34" charset="0"/>
                </a:rPr>
                <a:t>Rail</a:t>
              </a:r>
              <a:endParaRPr lang="en-US" sz="1600" b="1">
                <a:solidFill>
                  <a:srgbClr val="101010"/>
                </a:solidFill>
                <a:latin typeface="Tahoma" pitchFamily="34" charset="0"/>
                <a:cs typeface="Tahoma" pitchFamily="34" charset="0"/>
              </a:endParaRPr>
            </a:p>
          </p:txBody>
        </p:sp>
      </p:grpSp>
      <p:pic>
        <p:nvPicPr>
          <p:cNvPr id="412673" name="Picture 1" descr="L:\Civil Rights\Coordinated Mobility\Old PPT\Graphics\3890783643_8c04c631da_b.jpg"/>
          <p:cNvPicPr>
            <a:picLocks noChangeAspect="1" noChangeArrowheads="1"/>
          </p:cNvPicPr>
          <p:nvPr/>
        </p:nvPicPr>
        <p:blipFill>
          <a:blip r:embed="rId3" cstate="print"/>
          <a:srcRect/>
          <a:stretch>
            <a:fillRect/>
          </a:stretch>
        </p:blipFill>
        <p:spPr bwMode="auto">
          <a:xfrm>
            <a:off x="6705600" y="1066800"/>
            <a:ext cx="2172816" cy="1449252"/>
          </a:xfrm>
          <a:prstGeom prst="rect">
            <a:avLst/>
          </a:prstGeom>
          <a:noFill/>
        </p:spPr>
      </p:pic>
      <p:pic>
        <p:nvPicPr>
          <p:cNvPr id="412674" name="Picture 2" descr="L:\Civil Rights\Coordinated Mobility\Old PPT\Graphics\RabbitTransit_032207_ 221.jpg"/>
          <p:cNvPicPr>
            <a:picLocks noChangeAspect="1" noChangeArrowheads="1"/>
          </p:cNvPicPr>
          <p:nvPr/>
        </p:nvPicPr>
        <p:blipFill>
          <a:blip r:embed="rId4" cstate="print"/>
          <a:srcRect/>
          <a:stretch>
            <a:fillRect/>
          </a:stretch>
        </p:blipFill>
        <p:spPr bwMode="auto">
          <a:xfrm>
            <a:off x="285749" y="3448050"/>
            <a:ext cx="2200275" cy="1466850"/>
          </a:xfrm>
          <a:prstGeom prst="rect">
            <a:avLst/>
          </a:prstGeom>
          <a:noFill/>
        </p:spPr>
      </p:pic>
      <p:pic>
        <p:nvPicPr>
          <p:cNvPr id="412675" name="Picture 3" descr="L:\Civil Rights\Coordinated Mobility\Old PPT\Graphics\190@Rutherford w_Customers.jpg"/>
          <p:cNvPicPr>
            <a:picLocks noChangeAspect="1" noChangeArrowheads="1"/>
          </p:cNvPicPr>
          <p:nvPr/>
        </p:nvPicPr>
        <p:blipFill>
          <a:blip r:embed="rId5" cstate="print"/>
          <a:srcRect r="14663" b="12750"/>
          <a:stretch>
            <a:fillRect/>
          </a:stretch>
        </p:blipFill>
        <p:spPr bwMode="auto">
          <a:xfrm>
            <a:off x="2913720" y="1066800"/>
            <a:ext cx="2394755" cy="1638300"/>
          </a:xfrm>
          <a:prstGeom prst="rect">
            <a:avLst/>
          </a:prstGeom>
          <a:noFill/>
        </p:spPr>
      </p:pic>
      <p:pic>
        <p:nvPicPr>
          <p:cNvPr id="412676" name="Picture 4" descr="W:\Editorial-Media\Photos\njt photos\ALP44@Great Notch 1.jpg"/>
          <p:cNvPicPr>
            <a:picLocks noChangeAspect="1" noChangeArrowheads="1"/>
          </p:cNvPicPr>
          <p:nvPr/>
        </p:nvPicPr>
        <p:blipFill>
          <a:blip r:embed="rId6" cstate="print"/>
          <a:srcRect t="31863" r="12942" b="5401"/>
          <a:stretch>
            <a:fillRect/>
          </a:stretch>
        </p:blipFill>
        <p:spPr bwMode="auto">
          <a:xfrm>
            <a:off x="303920" y="1104550"/>
            <a:ext cx="2020180" cy="2038700"/>
          </a:xfrm>
          <a:prstGeom prst="rect">
            <a:avLst/>
          </a:prstGeom>
          <a:noFill/>
        </p:spPr>
      </p:pic>
      <p:pic>
        <p:nvPicPr>
          <p:cNvPr id="412678" name="Picture 6" descr="http://www.montrealfuneralcoaches.com/images/1996MercedesBenzS-320.JPG"/>
          <p:cNvPicPr>
            <a:picLocks noChangeAspect="1" noChangeArrowheads="1"/>
          </p:cNvPicPr>
          <p:nvPr/>
        </p:nvPicPr>
        <p:blipFill>
          <a:blip r:embed="rId7" cstate="print"/>
          <a:srcRect l="6250" t="23403" r="3125" b="24514"/>
          <a:stretch>
            <a:fillRect/>
          </a:stretch>
        </p:blipFill>
        <p:spPr bwMode="auto">
          <a:xfrm>
            <a:off x="304800" y="5305424"/>
            <a:ext cx="2762250" cy="1190625"/>
          </a:xfrm>
          <a:prstGeom prst="rect">
            <a:avLst/>
          </a:prstGeom>
          <a:noFill/>
        </p:spPr>
      </p:pic>
      <p:pic>
        <p:nvPicPr>
          <p:cNvPr id="412682" name="Picture 10" descr="http://www.outdoorcentral.com/articles/wp-content/uploads/2008/08/20080821013.jpg"/>
          <p:cNvPicPr>
            <a:picLocks noChangeAspect="1" noChangeArrowheads="1"/>
          </p:cNvPicPr>
          <p:nvPr/>
        </p:nvPicPr>
        <p:blipFill>
          <a:blip r:embed="rId8" cstate="print"/>
          <a:srcRect l="5505" t="6106"/>
          <a:stretch>
            <a:fillRect/>
          </a:stretch>
        </p:blipFill>
        <p:spPr bwMode="auto">
          <a:xfrm>
            <a:off x="2808011" y="2914651"/>
            <a:ext cx="1481332" cy="1752600"/>
          </a:xfrm>
          <a:prstGeom prst="rect">
            <a:avLst/>
          </a:prstGeom>
          <a:noFill/>
        </p:spPr>
      </p:pic>
      <p:pic>
        <p:nvPicPr>
          <p:cNvPr id="412688" name="Picture 16" descr="http://static.gossipgirlinsider.com/images/gallery/a-brisk-walk-to-work.jpg"/>
          <p:cNvPicPr>
            <a:picLocks noChangeAspect="1" noChangeArrowheads="1"/>
          </p:cNvPicPr>
          <p:nvPr/>
        </p:nvPicPr>
        <p:blipFill>
          <a:blip r:embed="rId9" cstate="print"/>
          <a:srcRect/>
          <a:stretch>
            <a:fillRect/>
          </a:stretch>
        </p:blipFill>
        <p:spPr bwMode="auto">
          <a:xfrm>
            <a:off x="7753350" y="2720976"/>
            <a:ext cx="1187450" cy="1811536"/>
          </a:xfrm>
          <a:prstGeom prst="rect">
            <a:avLst/>
          </a:prstGeom>
          <a:noFill/>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mtClean="0"/>
              <a:t>Module 6</a:t>
            </a:r>
            <a:endParaRPr lang="en-US"/>
          </a:p>
        </p:txBody>
      </p:sp>
      <p:sp>
        <p:nvSpPr>
          <p:cNvPr id="5" name="Subtitle 4"/>
          <p:cNvSpPr>
            <a:spLocks noGrp="1"/>
          </p:cNvSpPr>
          <p:nvPr>
            <p:ph type="subTitle" idx="1"/>
          </p:nvPr>
        </p:nvSpPr>
        <p:spPr/>
        <p:txBody>
          <a:bodyPr/>
          <a:lstStyle/>
          <a:p>
            <a:r>
              <a:rPr lang="en-US" smtClean="0"/>
              <a:t>The Mobility Manager and Mobility Management – Putting It All Together</a:t>
            </a:r>
            <a:endParaRPr lang="en-US"/>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Learning Objectives</a:t>
            </a:r>
            <a:endParaRPr lang="en-US"/>
          </a:p>
        </p:txBody>
      </p:sp>
      <p:sp>
        <p:nvSpPr>
          <p:cNvPr id="5" name="Content Placeholder 4"/>
          <p:cNvSpPr>
            <a:spLocks noGrp="1"/>
          </p:cNvSpPr>
          <p:nvPr>
            <p:ph idx="1"/>
          </p:nvPr>
        </p:nvSpPr>
        <p:spPr/>
        <p:txBody>
          <a:bodyPr/>
          <a:lstStyle/>
          <a:p>
            <a:r>
              <a:rPr lang="en-US" smtClean="0"/>
              <a:t>Discuss the skills and competencies of a mobility manager</a:t>
            </a:r>
          </a:p>
          <a:p>
            <a:r>
              <a:rPr lang="en-US" smtClean="0"/>
              <a:t>Describe the types of knowledge a mobility manager must personify</a:t>
            </a:r>
          </a:p>
          <a:p>
            <a:r>
              <a:rPr lang="en-US" smtClean="0"/>
              <a:t>List the job requirements of a mobility manager</a:t>
            </a:r>
            <a:endParaRPr lang="en-US"/>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The Mobility Manager</a:t>
            </a:r>
            <a:endParaRPr lang="en-US"/>
          </a:p>
        </p:txBody>
      </p:sp>
      <p:sp>
        <p:nvSpPr>
          <p:cNvPr id="4969475" name="Rectangle 3"/>
          <p:cNvSpPr>
            <a:spLocks noGrp="1" noChangeArrowheads="1"/>
          </p:cNvSpPr>
          <p:nvPr>
            <p:ph idx="1"/>
          </p:nvPr>
        </p:nvSpPr>
        <p:spPr/>
        <p:txBody>
          <a:bodyPr/>
          <a:lstStyle/>
          <a:p>
            <a:r>
              <a:rPr lang="en-US" dirty="0" smtClean="0"/>
              <a:t>Skills and competencies</a:t>
            </a:r>
          </a:p>
          <a:p>
            <a:pPr lvl="1"/>
            <a:r>
              <a:rPr lang="en-US" dirty="0" smtClean="0"/>
              <a:t>Develop partnerships/                       collaboration</a:t>
            </a:r>
          </a:p>
          <a:p>
            <a:pPr lvl="1"/>
            <a:r>
              <a:rPr lang="en-US" dirty="0" smtClean="0"/>
              <a:t>Leadership</a:t>
            </a:r>
          </a:p>
          <a:p>
            <a:pPr lvl="1"/>
            <a:r>
              <a:rPr lang="en-US" dirty="0" smtClean="0"/>
              <a:t>Creativity</a:t>
            </a:r>
          </a:p>
          <a:p>
            <a:pPr lvl="1"/>
            <a:r>
              <a:rPr lang="en-US" dirty="0" smtClean="0"/>
              <a:t>Flexibility</a:t>
            </a:r>
          </a:p>
          <a:p>
            <a:pPr lvl="1"/>
            <a:r>
              <a:rPr lang="en-US" dirty="0" smtClean="0"/>
              <a:t>Negotiations/                                          conflict resolution</a:t>
            </a:r>
          </a:p>
          <a:p>
            <a:pPr lvl="1"/>
            <a:r>
              <a:rPr lang="en-US" dirty="0" smtClean="0"/>
              <a:t>Putting it all together</a:t>
            </a:r>
            <a:endParaRPr lang="en-US" dirty="0"/>
          </a:p>
        </p:txBody>
      </p:sp>
      <p:pic>
        <p:nvPicPr>
          <p:cNvPr id="561153" name="Picture 1" descr="W:\Editorial-Media\Photos\Hudson Bergen Light Rail\Hudson Bergen Light Rail 012.jpg"/>
          <p:cNvPicPr>
            <a:picLocks noChangeAspect="1" noChangeArrowheads="1"/>
          </p:cNvPicPr>
          <p:nvPr/>
        </p:nvPicPr>
        <p:blipFill>
          <a:blip r:embed="rId3" cstate="print"/>
          <a:srcRect/>
          <a:stretch>
            <a:fillRect/>
          </a:stretch>
        </p:blipFill>
        <p:spPr bwMode="auto">
          <a:xfrm>
            <a:off x="5632333" y="1752600"/>
            <a:ext cx="3004267" cy="2247901"/>
          </a:xfrm>
          <a:prstGeom prst="rect">
            <a:avLst/>
          </a:prstGeom>
          <a:noFill/>
        </p:spPr>
      </p:pic>
      <p:pic>
        <p:nvPicPr>
          <p:cNvPr id="561154" name="Picture 2" descr="W:\Editorial-Media\Photos\Hudson Bergen Light Rail\Hudson Bergen Light Rail 084.jpg"/>
          <p:cNvPicPr>
            <a:picLocks noChangeAspect="1" noChangeArrowheads="1"/>
          </p:cNvPicPr>
          <p:nvPr/>
        </p:nvPicPr>
        <p:blipFill>
          <a:blip r:embed="rId4" cstate="print"/>
          <a:srcRect l="41816" t="8397" r="11200" b="15668"/>
          <a:stretch>
            <a:fillRect/>
          </a:stretch>
        </p:blipFill>
        <p:spPr bwMode="auto">
          <a:xfrm>
            <a:off x="4847491" y="4267200"/>
            <a:ext cx="1953358" cy="2362200"/>
          </a:xfrm>
          <a:prstGeom prst="rect">
            <a:avLst/>
          </a:prstGeom>
          <a:noFill/>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3570" name="Rectangle 2"/>
          <p:cNvSpPr>
            <a:spLocks noGrp="1" noChangeArrowheads="1"/>
          </p:cNvSpPr>
          <p:nvPr>
            <p:ph type="title"/>
          </p:nvPr>
        </p:nvSpPr>
        <p:spPr/>
        <p:txBody>
          <a:bodyPr/>
          <a:lstStyle/>
          <a:p>
            <a:r>
              <a:rPr lang="en-US" smtClean="0"/>
              <a:t>The Mobility Manager</a:t>
            </a:r>
            <a:endParaRPr lang="en-US"/>
          </a:p>
        </p:txBody>
      </p:sp>
      <p:sp>
        <p:nvSpPr>
          <p:cNvPr id="4973571" name="Rectangle 3"/>
          <p:cNvSpPr>
            <a:spLocks noGrp="1" noChangeArrowheads="1"/>
          </p:cNvSpPr>
          <p:nvPr>
            <p:ph idx="1"/>
          </p:nvPr>
        </p:nvSpPr>
        <p:spPr>
          <a:xfrm>
            <a:off x="457200" y="1901825"/>
            <a:ext cx="8229600" cy="4562037"/>
          </a:xfrm>
        </p:spPr>
        <p:txBody>
          <a:bodyPr/>
          <a:lstStyle/>
          <a:p>
            <a:r>
              <a:rPr lang="en-US" smtClean="0"/>
              <a:t>Community knowledge</a:t>
            </a:r>
          </a:p>
          <a:p>
            <a:pPr lvl="1"/>
            <a:r>
              <a:rPr lang="en-US" smtClean="0"/>
              <a:t>Resources</a:t>
            </a:r>
          </a:p>
          <a:p>
            <a:pPr lvl="1"/>
            <a:r>
              <a:rPr lang="en-US" smtClean="0"/>
              <a:t>Needs</a:t>
            </a:r>
          </a:p>
          <a:p>
            <a:pPr lvl="1"/>
            <a:r>
              <a:rPr lang="en-US" smtClean="0"/>
              <a:t>Partners</a:t>
            </a:r>
          </a:p>
          <a:p>
            <a:pPr lvl="1"/>
            <a:r>
              <a:rPr lang="en-US" smtClean="0"/>
              <a:t>Consumer groups, customers</a:t>
            </a:r>
          </a:p>
          <a:p>
            <a:pPr lvl="1"/>
            <a:r>
              <a:rPr lang="en-US" smtClean="0"/>
              <a:t>Be an advocate, be part of the community</a:t>
            </a:r>
          </a:p>
          <a:p>
            <a:pPr lvl="1"/>
            <a:r>
              <a:rPr lang="en-US" smtClean="0"/>
              <a:t>Collaboration and partnership development</a:t>
            </a:r>
          </a:p>
          <a:p>
            <a:pPr lvl="1"/>
            <a:r>
              <a:rPr lang="en-US" b="1" smtClean="0"/>
              <a:t>Customer focus</a:t>
            </a:r>
            <a:endParaRPr lang="en-US" b="1"/>
          </a:p>
        </p:txBody>
      </p:sp>
      <p:pic>
        <p:nvPicPr>
          <p:cNvPr id="559105" name="Picture 1" descr="L:\Civil Rights\Coordinated Mobility\Graphics\DSC00717.JPG"/>
          <p:cNvPicPr>
            <a:picLocks noChangeAspect="1" noChangeArrowheads="1"/>
          </p:cNvPicPr>
          <p:nvPr/>
        </p:nvPicPr>
        <p:blipFill>
          <a:blip r:embed="rId3" cstate="print"/>
          <a:srcRect/>
          <a:stretch>
            <a:fillRect/>
          </a:stretch>
        </p:blipFill>
        <p:spPr bwMode="auto">
          <a:xfrm>
            <a:off x="5086350" y="1733550"/>
            <a:ext cx="3162300" cy="2371725"/>
          </a:xfrm>
          <a:prstGeom prst="rect">
            <a:avLst/>
          </a:prstGeom>
          <a:noFill/>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5618" name="Rectangle 2"/>
          <p:cNvSpPr>
            <a:spLocks noGrp="1" noChangeArrowheads="1"/>
          </p:cNvSpPr>
          <p:nvPr>
            <p:ph type="title"/>
          </p:nvPr>
        </p:nvSpPr>
        <p:spPr/>
        <p:txBody>
          <a:bodyPr/>
          <a:lstStyle/>
          <a:p>
            <a:r>
              <a:rPr lang="en-US" smtClean="0"/>
              <a:t>The Mobility Manager</a:t>
            </a:r>
            <a:endParaRPr lang="en-US"/>
          </a:p>
        </p:txBody>
      </p:sp>
      <p:sp>
        <p:nvSpPr>
          <p:cNvPr id="4975619" name="Rectangle 3"/>
          <p:cNvSpPr>
            <a:spLocks noGrp="1" noChangeArrowheads="1"/>
          </p:cNvSpPr>
          <p:nvPr>
            <p:ph idx="1"/>
          </p:nvPr>
        </p:nvSpPr>
        <p:spPr/>
        <p:txBody>
          <a:bodyPr/>
          <a:lstStyle/>
          <a:p>
            <a:r>
              <a:rPr lang="en-US" smtClean="0"/>
              <a:t>Market demand knowledge</a:t>
            </a:r>
          </a:p>
          <a:p>
            <a:pPr lvl="1"/>
            <a:r>
              <a:rPr lang="en-US" smtClean="0"/>
              <a:t>Elderly</a:t>
            </a:r>
          </a:p>
          <a:p>
            <a:pPr lvl="1"/>
            <a:r>
              <a:rPr lang="en-US" smtClean="0"/>
              <a:t>Disabled</a:t>
            </a:r>
          </a:p>
          <a:p>
            <a:pPr lvl="1"/>
            <a:r>
              <a:rPr lang="en-US" smtClean="0"/>
              <a:t>Workers</a:t>
            </a:r>
          </a:p>
          <a:p>
            <a:pPr lvl="1"/>
            <a:r>
              <a:rPr lang="en-US" smtClean="0"/>
              <a:t>Students</a:t>
            </a:r>
            <a:endParaRPr lang="en-US"/>
          </a:p>
        </p:txBody>
      </p:sp>
      <p:pic>
        <p:nvPicPr>
          <p:cNvPr id="557057" name="Picture 1" descr="L:\Civil Rights\Coordinated Mobility\Graphics\Portsmouth-Dowtown-Loop-Event-4-7-08-067.jpg"/>
          <p:cNvPicPr>
            <a:picLocks noChangeAspect="1" noChangeArrowheads="1"/>
          </p:cNvPicPr>
          <p:nvPr/>
        </p:nvPicPr>
        <p:blipFill>
          <a:blip r:embed="rId3" cstate="print"/>
          <a:srcRect t="10515"/>
          <a:stretch>
            <a:fillRect/>
          </a:stretch>
        </p:blipFill>
        <p:spPr bwMode="auto">
          <a:xfrm>
            <a:off x="5343525" y="2095500"/>
            <a:ext cx="3333750" cy="1985963"/>
          </a:xfrm>
          <a:prstGeom prst="rect">
            <a:avLst/>
          </a:prstGeom>
          <a:noFill/>
        </p:spPr>
      </p:pic>
      <p:pic>
        <p:nvPicPr>
          <p:cNvPr id="557058" name="Picture 2" descr="L:\Civil Rights\Coordinated Mobility\Graphics\3764180061_92c0ab2e66_b.jpg"/>
          <p:cNvPicPr>
            <a:picLocks noChangeAspect="1" noChangeArrowheads="1"/>
          </p:cNvPicPr>
          <p:nvPr/>
        </p:nvPicPr>
        <p:blipFill>
          <a:blip r:embed="rId4" cstate="print"/>
          <a:srcRect t="14815" r="8889"/>
          <a:stretch>
            <a:fillRect/>
          </a:stretch>
        </p:blipFill>
        <p:spPr bwMode="auto">
          <a:xfrm>
            <a:off x="3333750" y="4400550"/>
            <a:ext cx="3124200" cy="2190750"/>
          </a:xfrm>
          <a:prstGeom prst="rect">
            <a:avLst/>
          </a:prstGeom>
          <a:noFill/>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Mobility Manager</a:t>
            </a:r>
            <a:endParaRPr lang="en-US"/>
          </a:p>
        </p:txBody>
      </p:sp>
      <p:sp>
        <p:nvSpPr>
          <p:cNvPr id="3" name="Content Placeholder 2"/>
          <p:cNvSpPr>
            <a:spLocks noGrp="1"/>
          </p:cNvSpPr>
          <p:nvPr>
            <p:ph idx="1"/>
          </p:nvPr>
        </p:nvSpPr>
        <p:spPr/>
        <p:txBody>
          <a:bodyPr/>
          <a:lstStyle/>
          <a:p>
            <a:pPr eaLnBrk="1" hangingPunct="1"/>
            <a:r>
              <a:rPr lang="en-US" smtClean="0"/>
              <a:t>Resource knowledge</a:t>
            </a:r>
          </a:p>
          <a:p>
            <a:pPr lvl="1" eaLnBrk="1" hangingPunct="1"/>
            <a:r>
              <a:rPr lang="en-US" smtClean="0"/>
              <a:t>Coordinated Plan</a:t>
            </a:r>
          </a:p>
          <a:p>
            <a:pPr lvl="1" eaLnBrk="1" hangingPunct="1"/>
            <a:r>
              <a:rPr lang="en-US" smtClean="0"/>
              <a:t>Local transit plan</a:t>
            </a:r>
          </a:p>
          <a:p>
            <a:pPr lvl="1" eaLnBrk="1" hangingPunct="1"/>
            <a:r>
              <a:rPr lang="en-US" smtClean="0"/>
              <a:t>Medicaid plan</a:t>
            </a:r>
          </a:p>
          <a:p>
            <a:pPr lvl="1" eaLnBrk="1" hangingPunct="1"/>
            <a:r>
              <a:rPr lang="en-US" smtClean="0"/>
              <a:t>Community meetings</a:t>
            </a:r>
          </a:p>
          <a:p>
            <a:pPr lvl="1" eaLnBrk="1" hangingPunct="1"/>
            <a:r>
              <a:rPr lang="en-US" smtClean="0"/>
              <a:t>Council of Governments (COG)</a:t>
            </a:r>
          </a:p>
          <a:p>
            <a:pPr lvl="1" eaLnBrk="1" hangingPunct="1"/>
            <a:r>
              <a:rPr lang="en-US" smtClean="0"/>
              <a:t>Metropolitan Planning Organization (MPO)</a:t>
            </a:r>
            <a:endParaRPr lang="en-US"/>
          </a:p>
        </p:txBody>
      </p:sp>
      <p:pic>
        <p:nvPicPr>
          <p:cNvPr id="555009" name="Picture 1" descr="W:\Editorial-Media\Photos\Other Photos - Danielle\Course Pictures\IMG_0203.JPG"/>
          <p:cNvPicPr>
            <a:picLocks noChangeAspect="1" noChangeArrowheads="1"/>
          </p:cNvPicPr>
          <p:nvPr/>
        </p:nvPicPr>
        <p:blipFill>
          <a:blip r:embed="rId3" cstate="print"/>
          <a:srcRect/>
          <a:stretch>
            <a:fillRect/>
          </a:stretch>
        </p:blipFill>
        <p:spPr bwMode="auto">
          <a:xfrm>
            <a:off x="5448300" y="1962150"/>
            <a:ext cx="3073400" cy="2305050"/>
          </a:xfrm>
          <a:prstGeom prst="rect">
            <a:avLst/>
          </a:prstGeom>
          <a:noFill/>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7666" name="Rectangle 2"/>
          <p:cNvSpPr>
            <a:spLocks noGrp="1" noChangeArrowheads="1"/>
          </p:cNvSpPr>
          <p:nvPr>
            <p:ph type="title"/>
          </p:nvPr>
        </p:nvSpPr>
        <p:spPr/>
        <p:txBody>
          <a:bodyPr/>
          <a:lstStyle/>
          <a:p>
            <a:r>
              <a:rPr lang="en-US" smtClean="0"/>
              <a:t>The Mobility Manager</a:t>
            </a:r>
            <a:endParaRPr lang="en-US"/>
          </a:p>
        </p:txBody>
      </p:sp>
      <p:sp>
        <p:nvSpPr>
          <p:cNvPr id="4977667" name="Rectangle 3"/>
          <p:cNvSpPr>
            <a:spLocks noGrp="1" noChangeArrowheads="1"/>
          </p:cNvSpPr>
          <p:nvPr>
            <p:ph idx="1"/>
          </p:nvPr>
        </p:nvSpPr>
        <p:spPr/>
        <p:txBody>
          <a:bodyPr/>
          <a:lstStyle/>
          <a:p>
            <a:r>
              <a:rPr lang="en-US" smtClean="0"/>
              <a:t>Political knowledge</a:t>
            </a:r>
          </a:p>
          <a:p>
            <a:pPr lvl="1"/>
            <a:r>
              <a:rPr lang="en-US" smtClean="0"/>
              <a:t>Stakeholders</a:t>
            </a:r>
          </a:p>
          <a:p>
            <a:pPr lvl="2"/>
            <a:r>
              <a:rPr lang="en-US" smtClean="0"/>
              <a:t>BORPSAT</a:t>
            </a:r>
          </a:p>
          <a:p>
            <a:pPr lvl="2"/>
            <a:r>
              <a:rPr lang="en-US" smtClean="0"/>
              <a:t>Mayor/Council</a:t>
            </a:r>
          </a:p>
          <a:p>
            <a:pPr lvl="2"/>
            <a:r>
              <a:rPr lang="en-US" smtClean="0"/>
              <a:t>Bankers</a:t>
            </a:r>
          </a:p>
          <a:p>
            <a:pPr lvl="2"/>
            <a:r>
              <a:rPr lang="en-US" smtClean="0"/>
              <a:t>Chamber of Commerce</a:t>
            </a:r>
          </a:p>
        </p:txBody>
      </p:sp>
      <p:pic>
        <p:nvPicPr>
          <p:cNvPr id="552961" name="Picture 1" descr="W:\Editorial-Media\Photos\Mount Baker - Seattle\91218 Seattle TOD Course Photos 037.jpg"/>
          <p:cNvPicPr>
            <a:picLocks noChangeAspect="1" noChangeArrowheads="1"/>
          </p:cNvPicPr>
          <p:nvPr/>
        </p:nvPicPr>
        <p:blipFill>
          <a:blip r:embed="rId3" cstate="print"/>
          <a:srcRect/>
          <a:stretch>
            <a:fillRect/>
          </a:stretch>
        </p:blipFill>
        <p:spPr bwMode="auto">
          <a:xfrm>
            <a:off x="5410200" y="2347914"/>
            <a:ext cx="3208337" cy="2406115"/>
          </a:xfrm>
          <a:prstGeom prst="rect">
            <a:avLst/>
          </a:prstGeom>
          <a:noFill/>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626" name="Rectangle 2"/>
          <p:cNvSpPr>
            <a:spLocks noGrp="1" noChangeArrowheads="1"/>
          </p:cNvSpPr>
          <p:nvPr>
            <p:ph type="title"/>
          </p:nvPr>
        </p:nvSpPr>
        <p:spPr/>
        <p:txBody>
          <a:bodyPr/>
          <a:lstStyle/>
          <a:p>
            <a:r>
              <a:rPr lang="en-US" smtClean="0"/>
              <a:t>Job Descriptions</a:t>
            </a:r>
            <a:endParaRPr lang="en-US"/>
          </a:p>
        </p:txBody>
      </p:sp>
      <p:sp>
        <p:nvSpPr>
          <p:cNvPr id="5018627" name="Rectangle 3"/>
          <p:cNvSpPr>
            <a:spLocks noGrp="1" noChangeArrowheads="1"/>
          </p:cNvSpPr>
          <p:nvPr>
            <p:ph type="body" idx="1"/>
          </p:nvPr>
        </p:nvSpPr>
        <p:spPr>
          <a:xfrm>
            <a:off x="457200" y="1901825"/>
            <a:ext cx="8432800" cy="4259263"/>
          </a:xfrm>
        </p:spPr>
        <p:txBody>
          <a:bodyPr/>
          <a:lstStyle/>
          <a:p>
            <a:r>
              <a:rPr lang="en-US" smtClean="0"/>
              <a:t>Lower Savannah COG – </a:t>
            </a:r>
            <a:r>
              <a:rPr lang="en-US" err="1" smtClean="0"/>
              <a:t>Lowcountry</a:t>
            </a:r>
            <a:r>
              <a:rPr lang="en-US" smtClean="0"/>
              <a:t> RTA </a:t>
            </a:r>
          </a:p>
          <a:p>
            <a:r>
              <a:rPr lang="en-US" smtClean="0"/>
              <a:t>Louisville, KY – TARC</a:t>
            </a:r>
          </a:p>
          <a:p>
            <a:r>
              <a:rPr lang="en-US" smtClean="0"/>
              <a:t>North Shore, MA – Workforce Investment Board</a:t>
            </a:r>
          </a:p>
          <a:p>
            <a:r>
              <a:rPr lang="en-US" smtClean="0"/>
              <a:t>Additional examples</a:t>
            </a:r>
          </a:p>
          <a:p>
            <a:pPr lvl="1"/>
            <a:r>
              <a:rPr lang="en-US" smtClean="0"/>
              <a:t>http://web1.ctaa.org/webmodules/webarticles/anmviewer.asp?a=372&amp;z=78</a:t>
            </a:r>
          </a:p>
          <a:p>
            <a:pPr lvl="1"/>
            <a:r>
              <a:rPr lang="en-US" smtClean="0"/>
              <a:t>Click Tools</a:t>
            </a:r>
          </a:p>
          <a:p>
            <a:pPr lvl="1"/>
            <a:r>
              <a:rPr lang="en-US" smtClean="0"/>
              <a:t>Click Mobility Manager Job Descriptions</a:t>
            </a:r>
          </a:p>
        </p:txBody>
      </p:sp>
      <p:sp>
        <p:nvSpPr>
          <p:cNvPr id="4" name="TextBox 3"/>
          <p:cNvSpPr txBox="1"/>
          <p:nvPr/>
        </p:nvSpPr>
        <p:spPr>
          <a:xfrm>
            <a:off x="81884" y="6482687"/>
            <a:ext cx="4885899" cy="307777"/>
          </a:xfrm>
          <a:prstGeom prst="rect">
            <a:avLst/>
          </a:prstGeom>
          <a:noFill/>
        </p:spPr>
        <p:txBody>
          <a:bodyPr wrap="square" rtlCol="0">
            <a:spAutoFit/>
          </a:bodyPr>
          <a:lstStyle/>
          <a:p>
            <a:r>
              <a:rPr lang="en-US" sz="1400" smtClean="0">
                <a:latin typeface="+mn-lt"/>
              </a:rPr>
              <a:t>See Appendix for Job Descriptions</a:t>
            </a:r>
            <a:endParaRPr lang="en-US" sz="1400">
              <a:latin typeface="+mn-lt"/>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9714" name="Rectangle 2"/>
          <p:cNvSpPr>
            <a:spLocks noGrp="1" noChangeArrowheads="1"/>
          </p:cNvSpPr>
          <p:nvPr>
            <p:ph type="title"/>
          </p:nvPr>
        </p:nvSpPr>
        <p:spPr>
          <a:noFill/>
          <a:ln/>
        </p:spPr>
        <p:txBody>
          <a:bodyPr/>
          <a:lstStyle/>
          <a:p>
            <a:r>
              <a:rPr lang="en-US"/>
              <a:t>Create a Vision</a:t>
            </a:r>
          </a:p>
        </p:txBody>
      </p:sp>
      <p:sp>
        <p:nvSpPr>
          <p:cNvPr id="4979715" name="Rectangle 3"/>
          <p:cNvSpPr>
            <a:spLocks noGrp="1" noChangeArrowheads="1"/>
          </p:cNvSpPr>
          <p:nvPr>
            <p:ph idx="1"/>
          </p:nvPr>
        </p:nvSpPr>
        <p:spPr/>
        <p:txBody>
          <a:bodyPr/>
          <a:lstStyle/>
          <a:p>
            <a:r>
              <a:rPr lang="en-US"/>
              <a:t>Look under </a:t>
            </a:r>
            <a:r>
              <a:rPr lang="en-US" u="sng"/>
              <a:t>ALL</a:t>
            </a:r>
            <a:r>
              <a:rPr lang="en-US"/>
              <a:t> the rocks</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1762" name="Rectangle 2"/>
          <p:cNvSpPr>
            <a:spLocks noGrp="1" noChangeArrowheads="1"/>
          </p:cNvSpPr>
          <p:nvPr>
            <p:ph type="title"/>
          </p:nvPr>
        </p:nvSpPr>
        <p:spPr/>
        <p:txBody>
          <a:bodyPr/>
          <a:lstStyle/>
          <a:p>
            <a:r>
              <a:rPr lang="en-US" smtClean="0"/>
              <a:t>Willing to Take a Risk?</a:t>
            </a:r>
            <a:endParaRPr lang="en-US"/>
          </a:p>
        </p:txBody>
      </p:sp>
      <p:sp>
        <p:nvSpPr>
          <p:cNvPr id="4981763" name="Rectangle 3"/>
          <p:cNvSpPr>
            <a:spLocks noGrp="1" noChangeArrowheads="1"/>
          </p:cNvSpPr>
          <p:nvPr>
            <p:ph type="body" idx="1"/>
          </p:nvPr>
        </p:nvSpPr>
        <p:spPr/>
        <p:txBody>
          <a:bodyPr/>
          <a:lstStyle/>
          <a:p>
            <a:r>
              <a:rPr lang="en-US" smtClean="0"/>
              <a:t>Ability to stand and lead</a:t>
            </a:r>
          </a:p>
          <a:p>
            <a:r>
              <a:rPr lang="en-US" smtClean="0"/>
              <a:t>Flexibility</a:t>
            </a:r>
          </a:p>
          <a:p>
            <a:r>
              <a:rPr lang="en-US" smtClean="0"/>
              <a:t>Advocacy</a:t>
            </a:r>
          </a:p>
          <a:p>
            <a:r>
              <a:rPr lang="en-US" smtClean="0"/>
              <a:t>Think the unthinkable!</a:t>
            </a:r>
          </a:p>
          <a:p>
            <a:r>
              <a:rPr lang="en-US" smtClean="0"/>
              <a:t>No fear of failure</a:t>
            </a:r>
            <a:endParaRPr lang="en-US"/>
          </a:p>
        </p:txBody>
      </p:sp>
      <p:pic>
        <p:nvPicPr>
          <p:cNvPr id="546818" name="Picture 2" descr="http://cloudintegration.files.wordpress.com/2009/10/think-outside-the-box.jpg"/>
          <p:cNvPicPr>
            <a:picLocks noChangeAspect="1" noChangeArrowheads="1"/>
          </p:cNvPicPr>
          <p:nvPr/>
        </p:nvPicPr>
        <p:blipFill>
          <a:blip r:embed="rId3" cstate="print"/>
          <a:srcRect/>
          <a:stretch>
            <a:fillRect/>
          </a:stretch>
        </p:blipFill>
        <p:spPr bwMode="auto">
          <a:xfrm>
            <a:off x="5524500" y="1768475"/>
            <a:ext cx="2959100" cy="2286577"/>
          </a:xfrm>
          <a:prstGeom prst="rect">
            <a:avLst/>
          </a:prstGeom>
          <a:noFill/>
        </p:spPr>
      </p:pic>
      <p:pic>
        <p:nvPicPr>
          <p:cNvPr id="546820" name="Picture 4" descr="http://www.psychologytoday.com/files/u45/failure_text.jpg"/>
          <p:cNvPicPr>
            <a:picLocks noChangeAspect="1" noChangeArrowheads="1"/>
          </p:cNvPicPr>
          <p:nvPr/>
        </p:nvPicPr>
        <p:blipFill>
          <a:blip r:embed="rId4" cstate="print"/>
          <a:srcRect/>
          <a:stretch>
            <a:fillRect/>
          </a:stretch>
        </p:blipFill>
        <p:spPr bwMode="auto">
          <a:xfrm>
            <a:off x="4687323" y="4305300"/>
            <a:ext cx="2453252" cy="22098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6690" name="Rectangle 2"/>
          <p:cNvSpPr>
            <a:spLocks noGrp="1" noChangeArrowheads="1"/>
          </p:cNvSpPr>
          <p:nvPr>
            <p:ph type="title"/>
          </p:nvPr>
        </p:nvSpPr>
        <p:spPr/>
        <p:txBody>
          <a:bodyPr/>
          <a:lstStyle/>
          <a:p>
            <a:r>
              <a:rPr lang="en-US" smtClean="0"/>
              <a:t>Mobility Management Concept</a:t>
            </a:r>
            <a:endParaRPr lang="en-US"/>
          </a:p>
        </p:txBody>
      </p:sp>
      <p:sp>
        <p:nvSpPr>
          <p:cNvPr id="4466691" name="Rectangle 3"/>
          <p:cNvSpPr>
            <a:spLocks noGrp="1" noChangeArrowheads="1"/>
          </p:cNvSpPr>
          <p:nvPr>
            <p:ph type="body" idx="1"/>
          </p:nvPr>
        </p:nvSpPr>
        <p:spPr/>
        <p:txBody>
          <a:bodyPr/>
          <a:lstStyle/>
          <a:p>
            <a:r>
              <a:rPr lang="en-US" smtClean="0"/>
              <a:t>Multiple providers enable service choices</a:t>
            </a:r>
          </a:p>
          <a:p>
            <a:r>
              <a:rPr lang="en-US" smtClean="0"/>
              <a:t>Disaggregated vs. aggregated model</a:t>
            </a:r>
          </a:p>
          <a:p>
            <a:r>
              <a:rPr lang="en-US" smtClean="0"/>
              <a:t>Mobility management functions</a:t>
            </a:r>
          </a:p>
          <a:p>
            <a:pPr lvl="1"/>
            <a:r>
              <a:rPr lang="en-US" smtClean="0"/>
              <a:t>Service development</a:t>
            </a:r>
          </a:p>
          <a:p>
            <a:pPr lvl="1"/>
            <a:r>
              <a:rPr lang="en-US" smtClean="0"/>
              <a:t>System management</a:t>
            </a:r>
            <a:endParaRPr lang="en-US"/>
          </a:p>
        </p:txBody>
      </p:sp>
      <p:sp>
        <p:nvSpPr>
          <p:cNvPr id="4" name="TextBox 3"/>
          <p:cNvSpPr txBox="1"/>
          <p:nvPr/>
        </p:nvSpPr>
        <p:spPr>
          <a:xfrm>
            <a:off x="105835" y="6382833"/>
            <a:ext cx="6493484" cy="338554"/>
          </a:xfrm>
          <a:prstGeom prst="rect">
            <a:avLst/>
          </a:prstGeom>
          <a:noFill/>
        </p:spPr>
        <p:txBody>
          <a:bodyPr wrap="none" rtlCol="0">
            <a:spAutoFit/>
          </a:bodyPr>
          <a:lstStyle/>
          <a:p>
            <a:r>
              <a:rPr lang="en-US" sz="1600" dirty="0" smtClean="0">
                <a:latin typeface="Tahoma"/>
                <a:cs typeface="Tahoma"/>
              </a:rPr>
              <a:t>See Appendix for Doug Bernie’s Mobility Management Concept Papers</a:t>
            </a:r>
            <a:endParaRPr lang="en-US" sz="1600" dirty="0">
              <a:latin typeface="Tahoma"/>
              <a:cs typeface="Tahoma"/>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Mobility Management</a:t>
            </a:r>
            <a:endParaRPr lang="en-US"/>
          </a:p>
        </p:txBody>
      </p:sp>
      <p:sp>
        <p:nvSpPr>
          <p:cNvPr id="4" name="Content Placeholder 3"/>
          <p:cNvSpPr>
            <a:spLocks noGrp="1"/>
          </p:cNvSpPr>
          <p:nvPr>
            <p:ph idx="1"/>
          </p:nvPr>
        </p:nvSpPr>
        <p:spPr/>
        <p:txBody>
          <a:bodyPr/>
          <a:lstStyle/>
          <a:p>
            <a:r>
              <a:rPr lang="en-US" smtClean="0"/>
              <a:t>Promotion, enhancement, and facilitation of access to transportation services</a:t>
            </a:r>
          </a:p>
          <a:p>
            <a:r>
              <a:rPr lang="en-US" smtClean="0"/>
              <a:t>Support for short term management activities to plan and implement coordinated services</a:t>
            </a:r>
          </a:p>
          <a:p>
            <a:r>
              <a:rPr lang="en-US" smtClean="0"/>
              <a:t>Support of state and local coordination policy bodies and councils</a:t>
            </a:r>
          </a:p>
          <a:p>
            <a:r>
              <a:rPr lang="en-US" smtClean="0"/>
              <a:t>Operation of transportation brokerages to coordinate providers, funding agencies, and customers</a:t>
            </a:r>
          </a:p>
          <a:p>
            <a:endParaRPr lang="en-US" smtClean="0"/>
          </a:p>
          <a:p>
            <a:endParaRPr lang="en-US"/>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Mobility Management</a:t>
            </a:r>
            <a:endParaRPr lang="en-US"/>
          </a:p>
        </p:txBody>
      </p:sp>
      <p:sp>
        <p:nvSpPr>
          <p:cNvPr id="3" name="Content Placeholder 2"/>
          <p:cNvSpPr>
            <a:spLocks noGrp="1"/>
          </p:cNvSpPr>
          <p:nvPr>
            <p:ph idx="1"/>
          </p:nvPr>
        </p:nvSpPr>
        <p:spPr/>
        <p:txBody>
          <a:bodyPr/>
          <a:lstStyle/>
          <a:p>
            <a:r>
              <a:rPr lang="en-US" sz="2700" smtClean="0"/>
              <a:t>Provision of coordinated services</a:t>
            </a:r>
          </a:p>
          <a:p>
            <a:r>
              <a:rPr lang="en-US" sz="2700" smtClean="0"/>
              <a:t>Travel training, trip planning, and travel navigator activities for customers</a:t>
            </a:r>
          </a:p>
          <a:p>
            <a:r>
              <a:rPr lang="en-US" sz="2700" smtClean="0"/>
              <a:t>Development and operation of one-stop transportation call centers to coordinate transportation information</a:t>
            </a:r>
          </a:p>
          <a:p>
            <a:r>
              <a:rPr lang="en-US" sz="2700" smtClean="0"/>
              <a:t>Operational planning for the acquisition of IT technologies</a:t>
            </a:r>
          </a:p>
          <a:p>
            <a:r>
              <a:rPr lang="en-US" sz="2700" smtClean="0"/>
              <a:t>20% match for federal funds </a:t>
            </a:r>
            <a:r>
              <a:rPr lang="en-US" sz="2700" b="1" u="sng" smtClean="0"/>
              <a:t>can</a:t>
            </a:r>
            <a:r>
              <a:rPr lang="en-US" sz="2700" smtClean="0"/>
              <a:t> be federal money as long as it’s not DOT</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8530" name="Rectangle 2"/>
          <p:cNvSpPr>
            <a:spLocks noGrp="1" noChangeArrowheads="1"/>
          </p:cNvSpPr>
          <p:nvPr>
            <p:ph type="title"/>
          </p:nvPr>
        </p:nvSpPr>
        <p:spPr/>
        <p:txBody>
          <a:bodyPr/>
          <a:lstStyle/>
          <a:p>
            <a:r>
              <a:rPr lang="en-US" smtClean="0"/>
              <a:t>Challenges</a:t>
            </a:r>
            <a:endParaRPr lang="en-US"/>
          </a:p>
        </p:txBody>
      </p:sp>
      <p:sp>
        <p:nvSpPr>
          <p:cNvPr id="4758531" name="Rectangle 3"/>
          <p:cNvSpPr>
            <a:spLocks noGrp="1" noChangeArrowheads="1"/>
          </p:cNvSpPr>
          <p:nvPr>
            <p:ph type="body" idx="1"/>
          </p:nvPr>
        </p:nvSpPr>
        <p:spPr>
          <a:xfrm>
            <a:off x="457200" y="1901825"/>
            <a:ext cx="8229600" cy="4766989"/>
          </a:xfrm>
        </p:spPr>
        <p:txBody>
          <a:bodyPr/>
          <a:lstStyle/>
          <a:p>
            <a:r>
              <a:rPr lang="en-US" smtClean="0"/>
              <a:t>Dare to be creative</a:t>
            </a:r>
          </a:p>
          <a:p>
            <a:r>
              <a:rPr lang="en-US" smtClean="0"/>
              <a:t>Don’t give up</a:t>
            </a:r>
          </a:p>
          <a:p>
            <a:r>
              <a:rPr lang="en-US" smtClean="0"/>
              <a:t>Try the unknown</a:t>
            </a:r>
          </a:p>
          <a:p>
            <a:r>
              <a:rPr lang="en-US" smtClean="0"/>
              <a:t>Push the limits</a:t>
            </a:r>
          </a:p>
          <a:p>
            <a:r>
              <a:rPr lang="en-US" smtClean="0"/>
              <a:t>Search for the untried</a:t>
            </a:r>
          </a:p>
          <a:p>
            <a:r>
              <a:rPr lang="en-US" smtClean="0"/>
              <a:t>Be an advocate</a:t>
            </a:r>
          </a:p>
          <a:p>
            <a:r>
              <a:rPr lang="en-US" smtClean="0"/>
              <a:t>Think creatively</a:t>
            </a:r>
          </a:p>
          <a:p>
            <a:r>
              <a:rPr lang="en-US" smtClean="0"/>
              <a:t>Be intuitive</a:t>
            </a:r>
          </a:p>
          <a:p>
            <a:endParaRPr lang="en-US"/>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4914" name="Rectangle 2"/>
          <p:cNvSpPr>
            <a:spLocks noGrp="1" noChangeArrowheads="1"/>
          </p:cNvSpPr>
          <p:nvPr>
            <p:ph type="title"/>
          </p:nvPr>
        </p:nvSpPr>
        <p:spPr/>
        <p:txBody>
          <a:bodyPr/>
          <a:lstStyle/>
          <a:p>
            <a:r>
              <a:rPr lang="en-US"/>
              <a:t>Guess Who?</a:t>
            </a:r>
          </a:p>
        </p:txBody>
      </p:sp>
      <p:sp>
        <p:nvSpPr>
          <p:cNvPr id="4774915" name="Rectangle 3"/>
          <p:cNvSpPr>
            <a:spLocks noGrp="1" noChangeArrowheads="1"/>
          </p:cNvSpPr>
          <p:nvPr>
            <p:ph idx="1"/>
          </p:nvPr>
        </p:nvSpPr>
        <p:spPr/>
        <p:txBody>
          <a:bodyPr/>
          <a:lstStyle/>
          <a:p>
            <a:endParaRPr lang="en-US"/>
          </a:p>
        </p:txBody>
      </p:sp>
      <p:pic>
        <p:nvPicPr>
          <p:cNvPr id="4" name="Picture 3"/>
          <p:cNvPicPr>
            <a:picLocks noChangeAspect="1" noChangeArrowheads="1"/>
          </p:cNvPicPr>
          <p:nvPr/>
        </p:nvPicPr>
        <p:blipFill>
          <a:blip r:embed="rId3" cstate="print"/>
          <a:srcRect/>
          <a:stretch>
            <a:fillRect/>
          </a:stretch>
        </p:blipFill>
        <p:spPr bwMode="auto">
          <a:xfrm>
            <a:off x="3105868" y="2514599"/>
            <a:ext cx="2956265" cy="3806825"/>
          </a:xfrm>
          <a:prstGeom prst="rect">
            <a:avLst/>
          </a:prstGeom>
          <a:noFill/>
          <a:ln w="22225">
            <a:solidFill>
              <a:schemeClr val="tx1"/>
            </a:solidFill>
            <a:miter lim="800000"/>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8770" name="Rectangle 2"/>
          <p:cNvSpPr>
            <a:spLocks noGrp="1" noChangeArrowheads="1"/>
          </p:cNvSpPr>
          <p:nvPr>
            <p:ph type="ctrTitle"/>
          </p:nvPr>
        </p:nvSpPr>
        <p:spPr>
          <a:noFill/>
          <a:ln/>
        </p:spPr>
        <p:txBody>
          <a:bodyPr/>
          <a:lstStyle/>
          <a:p>
            <a:r>
              <a:rPr lang="en-US" smtClean="0"/>
              <a:t>Wrap-up and Evaluations</a:t>
            </a:r>
            <a:endParaRPr lang="en-US"/>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Mobility Management Concept</a:t>
            </a:r>
            <a:endParaRPr lang="en-US"/>
          </a:p>
        </p:txBody>
      </p:sp>
      <p:sp>
        <p:nvSpPr>
          <p:cNvPr id="3" name="Content Placeholder 2"/>
          <p:cNvSpPr>
            <a:spLocks noGrp="1"/>
          </p:cNvSpPr>
          <p:nvPr>
            <p:ph idx="1"/>
          </p:nvPr>
        </p:nvSpPr>
        <p:spPr/>
        <p:txBody>
          <a:bodyPr/>
          <a:lstStyle/>
          <a:p>
            <a:r>
              <a:rPr lang="en-US" smtClean="0"/>
              <a:t>Service development</a:t>
            </a:r>
          </a:p>
          <a:p>
            <a:pPr lvl="1"/>
            <a:r>
              <a:rPr lang="en-US" smtClean="0"/>
              <a:t>Vehicles</a:t>
            </a:r>
          </a:p>
          <a:p>
            <a:pPr lvl="1"/>
            <a:r>
              <a:rPr lang="en-US" smtClean="0"/>
              <a:t>Movement of people</a:t>
            </a:r>
          </a:p>
          <a:p>
            <a:r>
              <a:rPr lang="en-US" smtClean="0"/>
              <a:t>System management</a:t>
            </a:r>
          </a:p>
          <a:p>
            <a:pPr lvl="1"/>
            <a:r>
              <a:rPr lang="en-US" smtClean="0"/>
              <a:t>Land use</a:t>
            </a:r>
          </a:p>
          <a:p>
            <a:pPr lvl="2"/>
            <a:r>
              <a:rPr lang="en-US" smtClean="0"/>
              <a:t>TOD, livable communities</a:t>
            </a:r>
          </a:p>
          <a:p>
            <a:pPr lvl="2"/>
            <a:r>
              <a:rPr lang="en-US" smtClean="0"/>
              <a:t>Green</a:t>
            </a:r>
          </a:p>
          <a:p>
            <a:pPr lvl="2"/>
            <a:endParaRPr lang="en-US"/>
          </a:p>
        </p:txBody>
      </p:sp>
      <p:pic>
        <p:nvPicPr>
          <p:cNvPr id="416769" name="Picture 1" descr="L:\Civil Rights\Coordinated Mobility\Graphics\VANPOOL_020_n.jpg"/>
          <p:cNvPicPr>
            <a:picLocks noChangeAspect="1" noChangeArrowheads="1"/>
          </p:cNvPicPr>
          <p:nvPr/>
        </p:nvPicPr>
        <p:blipFill>
          <a:blip r:embed="rId3" cstate="print"/>
          <a:srcRect/>
          <a:stretch>
            <a:fillRect/>
          </a:stretch>
        </p:blipFill>
        <p:spPr bwMode="auto">
          <a:xfrm>
            <a:off x="5143500" y="1938340"/>
            <a:ext cx="3657600" cy="2617797"/>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Service Development</a:t>
            </a:r>
            <a:endParaRPr lang="en-US"/>
          </a:p>
        </p:txBody>
      </p:sp>
      <p:sp>
        <p:nvSpPr>
          <p:cNvPr id="4" name="Content Placeholder 3"/>
          <p:cNvSpPr>
            <a:spLocks noGrp="1"/>
          </p:cNvSpPr>
          <p:nvPr>
            <p:ph idx="1"/>
          </p:nvPr>
        </p:nvSpPr>
        <p:spPr/>
        <p:txBody>
          <a:bodyPr/>
          <a:lstStyle/>
          <a:p>
            <a:r>
              <a:rPr lang="en-US" smtClean="0"/>
              <a:t>One stop call centers</a:t>
            </a:r>
          </a:p>
          <a:p>
            <a:pPr lvl="1"/>
            <a:r>
              <a:rPr lang="en-US" smtClean="0"/>
              <a:t>Information and referral</a:t>
            </a:r>
          </a:p>
          <a:p>
            <a:r>
              <a:rPr lang="en-US" smtClean="0"/>
              <a:t>Family of Services</a:t>
            </a:r>
          </a:p>
          <a:p>
            <a:pPr lvl="1"/>
            <a:r>
              <a:rPr lang="en-US" smtClean="0"/>
              <a:t>Coordination of programs and agencies</a:t>
            </a:r>
          </a:p>
          <a:p>
            <a:r>
              <a:rPr lang="en-US" smtClean="0"/>
              <a:t>United We Ride</a:t>
            </a:r>
          </a:p>
        </p:txBody>
      </p:sp>
      <p:pic>
        <p:nvPicPr>
          <p:cNvPr id="414724" name="Picture 4" descr="Welcome to the Coordinating Council on Access and Mobility.  Click here to return to the home page.">
            <a:hlinkClick r:id="rId3"/>
          </p:cNvPr>
          <p:cNvPicPr>
            <a:picLocks noChangeAspect="1" noChangeArrowheads="1"/>
          </p:cNvPicPr>
          <p:nvPr/>
        </p:nvPicPr>
        <p:blipFill>
          <a:blip r:embed="rId4" cstate="print"/>
          <a:srcRect/>
          <a:stretch>
            <a:fillRect/>
          </a:stretch>
        </p:blipFill>
        <p:spPr bwMode="auto">
          <a:xfrm>
            <a:off x="5603875" y="4343400"/>
            <a:ext cx="2007394" cy="892175"/>
          </a:xfrm>
          <a:prstGeom prst="rect">
            <a:avLst/>
          </a:prstGeom>
          <a:noFill/>
        </p:spPr>
      </p:pic>
      <p:pic>
        <p:nvPicPr>
          <p:cNvPr id="414726" name="Picture 6" descr="One-Stop Shop  Linking Passengers and Communities"/>
          <p:cNvPicPr>
            <a:picLocks noChangeAspect="1" noChangeArrowheads="1"/>
          </p:cNvPicPr>
          <p:nvPr/>
        </p:nvPicPr>
        <p:blipFill>
          <a:blip r:embed="rId5" cstate="print"/>
          <a:srcRect/>
          <a:stretch>
            <a:fillRect/>
          </a:stretch>
        </p:blipFill>
        <p:spPr bwMode="auto">
          <a:xfrm>
            <a:off x="6327775" y="1711325"/>
            <a:ext cx="2190750" cy="1876425"/>
          </a:xfrm>
          <a:prstGeom prst="rect">
            <a:avLst/>
          </a:prstGeom>
          <a:noFill/>
        </p:spPr>
      </p:pic>
      <p:pic>
        <p:nvPicPr>
          <p:cNvPr id="414728" name="Picture 8" descr="Commute Connection | good things happen when you share">
            <a:hlinkClick r:id="rId6"/>
          </p:cNvPr>
          <p:cNvPicPr>
            <a:picLocks noChangeAspect="1" noChangeArrowheads="1"/>
          </p:cNvPicPr>
          <p:nvPr/>
        </p:nvPicPr>
        <p:blipFill>
          <a:blip r:embed="rId7" cstate="print"/>
          <a:srcRect/>
          <a:stretch>
            <a:fillRect/>
          </a:stretch>
        </p:blipFill>
        <p:spPr bwMode="auto">
          <a:xfrm>
            <a:off x="479425" y="5543550"/>
            <a:ext cx="7658100" cy="6477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System Management</a:t>
            </a:r>
            <a:endParaRPr lang="en-US"/>
          </a:p>
        </p:txBody>
      </p:sp>
      <p:sp>
        <p:nvSpPr>
          <p:cNvPr id="3" name="Content Placeholder 2"/>
          <p:cNvSpPr>
            <a:spLocks noGrp="1"/>
          </p:cNvSpPr>
          <p:nvPr>
            <p:ph idx="1"/>
          </p:nvPr>
        </p:nvSpPr>
        <p:spPr>
          <a:xfrm>
            <a:off x="408952" y="1830423"/>
            <a:ext cx="6046881" cy="4759564"/>
          </a:xfrm>
        </p:spPr>
        <p:txBody>
          <a:bodyPr/>
          <a:lstStyle/>
          <a:p>
            <a:r>
              <a:rPr lang="en-US" sz="2300" smtClean="0"/>
              <a:t>Planning</a:t>
            </a:r>
          </a:p>
          <a:p>
            <a:pPr lvl="1"/>
            <a:r>
              <a:rPr lang="en-US" sz="2100" smtClean="0"/>
              <a:t>Transportation – regional</a:t>
            </a:r>
          </a:p>
          <a:p>
            <a:pPr lvl="1"/>
            <a:r>
              <a:rPr lang="en-US" sz="2100" smtClean="0"/>
              <a:t>Land use – livable communities</a:t>
            </a:r>
          </a:p>
          <a:p>
            <a:r>
              <a:rPr lang="en-US" sz="2300" smtClean="0"/>
              <a:t>Demand Management</a:t>
            </a:r>
          </a:p>
          <a:p>
            <a:pPr lvl="1"/>
            <a:r>
              <a:rPr lang="en-US" sz="2100" smtClean="0"/>
              <a:t>HOV – multiple riders</a:t>
            </a:r>
          </a:p>
          <a:p>
            <a:pPr lvl="1"/>
            <a:r>
              <a:rPr lang="en-US" sz="2100" smtClean="0"/>
              <a:t>HOT – pay toll for roads without congestion</a:t>
            </a:r>
          </a:p>
          <a:p>
            <a:pPr lvl="1"/>
            <a:r>
              <a:rPr lang="en-US" sz="2100" smtClean="0"/>
              <a:t>Congestion pricing – pay fee to travel during peak hours</a:t>
            </a:r>
          </a:p>
          <a:p>
            <a:pPr lvl="1"/>
            <a:r>
              <a:rPr lang="en-US" sz="2100" smtClean="0"/>
              <a:t>Regulatory barriers</a:t>
            </a:r>
          </a:p>
          <a:p>
            <a:pPr lvl="1"/>
            <a:r>
              <a:rPr lang="en-US" sz="2100" smtClean="0"/>
              <a:t>Telecommuting, flex hours</a:t>
            </a:r>
            <a:endParaRPr lang="en-US" sz="2100"/>
          </a:p>
        </p:txBody>
      </p:sp>
      <p:pic>
        <p:nvPicPr>
          <p:cNvPr id="7172" name="Picture 6" descr="CITY001"/>
          <p:cNvPicPr>
            <a:picLocks noChangeAspect="1" noChangeArrowheads="1"/>
          </p:cNvPicPr>
          <p:nvPr/>
        </p:nvPicPr>
        <p:blipFill>
          <a:blip r:embed="rId3" cstate="print"/>
          <a:srcRect/>
          <a:stretch>
            <a:fillRect/>
          </a:stretch>
        </p:blipFill>
        <p:spPr bwMode="auto">
          <a:xfrm>
            <a:off x="6136871" y="4322334"/>
            <a:ext cx="2401829" cy="1802680"/>
          </a:xfrm>
          <a:prstGeom prst="rect">
            <a:avLst/>
          </a:prstGeom>
          <a:noFill/>
          <a:ln w="19050">
            <a:noFill/>
            <a:miter lim="800000"/>
            <a:headEnd/>
            <a:tailEnd/>
          </a:ln>
        </p:spPr>
      </p:pic>
      <p:pic>
        <p:nvPicPr>
          <p:cNvPr id="7173" name="Picture 4" descr="CITY011"/>
          <p:cNvPicPr>
            <a:picLocks noChangeAspect="1" noChangeArrowheads="1"/>
          </p:cNvPicPr>
          <p:nvPr/>
        </p:nvPicPr>
        <p:blipFill>
          <a:blip r:embed="rId4" cstate="print"/>
          <a:srcRect/>
          <a:stretch>
            <a:fillRect/>
          </a:stretch>
        </p:blipFill>
        <p:spPr bwMode="auto">
          <a:xfrm>
            <a:off x="6105338" y="2208329"/>
            <a:ext cx="2417594" cy="1813196"/>
          </a:xfrm>
          <a:prstGeom prst="rect">
            <a:avLst/>
          </a:prstGeom>
          <a:noFill/>
          <a:ln w="19050">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22" name="Rectangle 2"/>
          <p:cNvSpPr>
            <a:spLocks noGrp="1" noChangeArrowheads="1"/>
          </p:cNvSpPr>
          <p:nvPr>
            <p:ph type="title"/>
          </p:nvPr>
        </p:nvSpPr>
        <p:spPr/>
        <p:txBody>
          <a:bodyPr/>
          <a:lstStyle/>
          <a:p>
            <a:r>
              <a:rPr lang="en-US" smtClean="0"/>
              <a:t>Macro Planning</a:t>
            </a:r>
            <a:endParaRPr lang="en-US"/>
          </a:p>
        </p:txBody>
      </p:sp>
      <p:sp>
        <p:nvSpPr>
          <p:cNvPr id="4485123" name="Rectangle 3"/>
          <p:cNvSpPr>
            <a:spLocks noGrp="1" noChangeArrowheads="1"/>
          </p:cNvSpPr>
          <p:nvPr>
            <p:ph type="body" idx="1"/>
          </p:nvPr>
        </p:nvSpPr>
        <p:spPr/>
        <p:txBody>
          <a:bodyPr/>
          <a:lstStyle/>
          <a:p>
            <a:r>
              <a:rPr lang="en-US" smtClean="0"/>
              <a:t>Family of Services – match demand with existing resources</a:t>
            </a:r>
          </a:p>
          <a:p>
            <a:r>
              <a:rPr lang="en-US" smtClean="0"/>
              <a:t>Use of existing infrastructure</a:t>
            </a:r>
          </a:p>
          <a:p>
            <a:r>
              <a:rPr lang="en-US" smtClean="0"/>
              <a:t>Lower density – more difficult for mobility to be effective</a:t>
            </a:r>
          </a:p>
          <a:p>
            <a:r>
              <a:rPr lang="en-US" smtClean="0"/>
              <a:t>Higher density – easier to serve with mobility options</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Instructor</a:t>
            </a:r>
            <a:endParaRPr lang="en-US" dirty="0"/>
          </a:p>
        </p:txBody>
      </p:sp>
      <p:sp>
        <p:nvSpPr>
          <p:cNvPr id="3" name="Content Placeholder 2"/>
          <p:cNvSpPr>
            <a:spLocks noGrp="1"/>
          </p:cNvSpPr>
          <p:nvPr>
            <p:ph idx="1"/>
          </p:nvPr>
        </p:nvSpPr>
        <p:spPr>
          <a:xfrm>
            <a:off x="457200" y="1901825"/>
            <a:ext cx="8439150" cy="4259263"/>
          </a:xfrm>
        </p:spPr>
        <p:txBody>
          <a:bodyPr/>
          <a:lstStyle/>
          <a:p>
            <a:r>
              <a:rPr lang="en-US" dirty="0" smtClean="0"/>
              <a:t>James McLary</a:t>
            </a:r>
          </a:p>
          <a:p>
            <a:pPr lvl="1"/>
            <a:r>
              <a:rPr lang="en-US" dirty="0" smtClean="0"/>
              <a:t>39 years of transportation management and planning experience</a:t>
            </a:r>
          </a:p>
          <a:p>
            <a:pPr lvl="1"/>
            <a:r>
              <a:rPr lang="en-US" dirty="0" smtClean="0"/>
              <a:t>With NTI for 6 years; also teaches:</a:t>
            </a:r>
          </a:p>
          <a:p>
            <a:pPr lvl="2"/>
            <a:r>
              <a:rPr lang="en-US" dirty="0" smtClean="0"/>
              <a:t>Understanding the ADA</a:t>
            </a:r>
          </a:p>
          <a:p>
            <a:pPr lvl="2"/>
            <a:r>
              <a:rPr lang="en-US" dirty="0" smtClean="0"/>
              <a:t>Paratransit Management and Operations</a:t>
            </a:r>
          </a:p>
          <a:p>
            <a:pPr lvl="1"/>
            <a:r>
              <a:rPr lang="en-US" dirty="0" smtClean="0"/>
              <a:t>Strong advocate of resource management</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7170" name="Rectangle 2"/>
          <p:cNvSpPr>
            <a:spLocks noGrp="1" noChangeArrowheads="1"/>
          </p:cNvSpPr>
          <p:nvPr>
            <p:ph type="title"/>
          </p:nvPr>
        </p:nvSpPr>
        <p:spPr>
          <a:noFill/>
          <a:ln/>
        </p:spPr>
        <p:txBody>
          <a:bodyPr/>
          <a:lstStyle/>
          <a:p>
            <a:r>
              <a:rPr lang="en-US"/>
              <a:t>Micro Planning</a:t>
            </a:r>
          </a:p>
        </p:txBody>
      </p:sp>
      <p:sp>
        <p:nvSpPr>
          <p:cNvPr id="4487171" name="Rectangle 3"/>
          <p:cNvSpPr>
            <a:spLocks noGrp="1" noChangeArrowheads="1"/>
          </p:cNvSpPr>
          <p:nvPr>
            <p:ph idx="1"/>
          </p:nvPr>
        </p:nvSpPr>
        <p:spPr>
          <a:xfrm>
            <a:off x="457200" y="1901825"/>
            <a:ext cx="8439150" cy="4562037"/>
          </a:xfrm>
        </p:spPr>
        <p:txBody>
          <a:bodyPr/>
          <a:lstStyle/>
          <a:p>
            <a:r>
              <a:rPr lang="en-US"/>
              <a:t>Individual access</a:t>
            </a:r>
          </a:p>
          <a:p>
            <a:pPr lvl="1"/>
            <a:r>
              <a:rPr lang="en-US" smtClean="0"/>
              <a:t>Individual choice</a:t>
            </a:r>
          </a:p>
          <a:p>
            <a:pPr lvl="1"/>
            <a:r>
              <a:rPr lang="en-US" smtClean="0"/>
              <a:t>Individual function</a:t>
            </a:r>
          </a:p>
          <a:p>
            <a:pPr lvl="1"/>
            <a:r>
              <a:rPr lang="en-US" smtClean="0"/>
              <a:t>Mobility</a:t>
            </a:r>
          </a:p>
          <a:p>
            <a:pPr lvl="1"/>
            <a:r>
              <a:rPr lang="en-US" smtClean="0"/>
              <a:t>Availability of service</a:t>
            </a:r>
          </a:p>
          <a:p>
            <a:pPr lvl="1"/>
            <a:r>
              <a:rPr lang="en-US" smtClean="0"/>
              <a:t>Demographic changes</a:t>
            </a:r>
          </a:p>
          <a:p>
            <a:pPr lvl="1"/>
            <a:r>
              <a:rPr lang="en-US" smtClean="0"/>
              <a:t>Different environments</a:t>
            </a:r>
          </a:p>
          <a:p>
            <a:pPr lvl="2"/>
            <a:r>
              <a:rPr lang="en-US" smtClean="0"/>
              <a:t>Suburban, urban, and ex-urban</a:t>
            </a:r>
            <a:endParaRPr lang="en-US"/>
          </a:p>
          <a:p>
            <a:endParaRPr lang="en-US"/>
          </a:p>
        </p:txBody>
      </p:sp>
      <p:pic>
        <p:nvPicPr>
          <p:cNvPr id="408577" name="Picture 1" descr="L:\Civil Rights\Coordinated Mobility\Graphics\IMG_8430.jpg"/>
          <p:cNvPicPr>
            <a:picLocks noChangeAspect="1" noChangeArrowheads="1"/>
          </p:cNvPicPr>
          <p:nvPr/>
        </p:nvPicPr>
        <p:blipFill>
          <a:blip r:embed="rId3" cstate="print"/>
          <a:srcRect/>
          <a:stretch>
            <a:fillRect/>
          </a:stretch>
        </p:blipFill>
        <p:spPr bwMode="auto">
          <a:xfrm>
            <a:off x="5619750" y="1846262"/>
            <a:ext cx="2773874" cy="1849437"/>
          </a:xfrm>
          <a:prstGeom prst="rect">
            <a:avLst/>
          </a:prstGeom>
          <a:noFill/>
        </p:spPr>
      </p:pic>
      <p:pic>
        <p:nvPicPr>
          <p:cNvPr id="408578" name="Picture 2" descr="L:\Civil Rights\Coordinated Mobility\Graphics\3963744697_9255027256_o.jpg"/>
          <p:cNvPicPr>
            <a:picLocks noChangeAspect="1" noChangeArrowheads="1"/>
          </p:cNvPicPr>
          <p:nvPr/>
        </p:nvPicPr>
        <p:blipFill>
          <a:blip r:embed="rId4" cstate="print"/>
          <a:srcRect l="7333" r="3333" b="8000"/>
          <a:stretch>
            <a:fillRect/>
          </a:stretch>
        </p:blipFill>
        <p:spPr bwMode="auto">
          <a:xfrm>
            <a:off x="5638800" y="3962401"/>
            <a:ext cx="2762249" cy="189647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0786" name="Rectangle 2"/>
          <p:cNvSpPr>
            <a:spLocks noGrp="1" noChangeArrowheads="1"/>
          </p:cNvSpPr>
          <p:nvPr>
            <p:ph type="title"/>
          </p:nvPr>
        </p:nvSpPr>
        <p:spPr/>
        <p:txBody>
          <a:bodyPr/>
          <a:lstStyle/>
          <a:p>
            <a:r>
              <a:rPr lang="en-US" smtClean="0"/>
              <a:t>Vision</a:t>
            </a:r>
            <a:endParaRPr lang="en-US"/>
          </a:p>
        </p:txBody>
      </p:sp>
      <p:sp>
        <p:nvSpPr>
          <p:cNvPr id="4470787" name="Rectangle 3"/>
          <p:cNvSpPr>
            <a:spLocks noGrp="1" noChangeArrowheads="1"/>
          </p:cNvSpPr>
          <p:nvPr>
            <p:ph type="body" idx="1"/>
          </p:nvPr>
        </p:nvSpPr>
        <p:spPr>
          <a:xfrm>
            <a:off x="457199" y="1901825"/>
            <a:ext cx="8411633" cy="4259263"/>
          </a:xfrm>
        </p:spPr>
        <p:txBody>
          <a:bodyPr/>
          <a:lstStyle/>
          <a:p>
            <a:r>
              <a:rPr lang="en-US" smtClean="0"/>
              <a:t>Enhance customer access to transportation services</a:t>
            </a:r>
          </a:p>
          <a:p>
            <a:r>
              <a:rPr lang="en-US" smtClean="0"/>
              <a:t>Provide an interface between disciplines at the community level</a:t>
            </a:r>
          </a:p>
          <a:p>
            <a:r>
              <a:rPr lang="en-US" b="1" smtClean="0"/>
              <a:t>Focus on customer service</a:t>
            </a:r>
          </a:p>
          <a:p>
            <a:r>
              <a:rPr lang="en-US" smtClean="0"/>
              <a:t>What is your definition of mobility management?</a:t>
            </a:r>
          </a:p>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Instructor’s Definition</a:t>
            </a:r>
            <a:endParaRPr lang="en-US"/>
          </a:p>
        </p:txBody>
      </p:sp>
      <p:sp>
        <p:nvSpPr>
          <p:cNvPr id="3" name="Content Placeholder 2"/>
          <p:cNvSpPr>
            <a:spLocks noGrp="1"/>
          </p:cNvSpPr>
          <p:nvPr>
            <p:ph idx="1"/>
          </p:nvPr>
        </p:nvSpPr>
        <p:spPr/>
        <p:txBody>
          <a:bodyPr/>
          <a:lstStyle/>
          <a:p>
            <a:pPr marL="0" indent="0"/>
            <a:r>
              <a:rPr lang="en-US" smtClean="0"/>
              <a:t>“A policy of using all available resources to improve mobility, improve efficiencies, and reduce cost.”</a:t>
            </a:r>
          </a:p>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2738" name="Rectangle 2"/>
          <p:cNvSpPr>
            <a:spLocks noGrp="1" noChangeArrowheads="1"/>
          </p:cNvSpPr>
          <p:nvPr>
            <p:ph type="ctrTitle"/>
          </p:nvPr>
        </p:nvSpPr>
        <p:spPr/>
        <p:txBody>
          <a:bodyPr/>
          <a:lstStyle/>
          <a:p>
            <a:r>
              <a:rPr lang="en-US" smtClean="0"/>
              <a:t>Module 2</a:t>
            </a:r>
            <a:endParaRPr lang="en-US"/>
          </a:p>
        </p:txBody>
      </p:sp>
      <p:sp>
        <p:nvSpPr>
          <p:cNvPr id="4852739" name="Rectangle 3"/>
          <p:cNvSpPr>
            <a:spLocks noGrp="1" noChangeArrowheads="1"/>
          </p:cNvSpPr>
          <p:nvPr>
            <p:ph type="subTitle" idx="1"/>
          </p:nvPr>
        </p:nvSpPr>
        <p:spPr/>
        <p:txBody>
          <a:bodyPr/>
          <a:lstStyle/>
          <a:p>
            <a:r>
              <a:rPr lang="en-US"/>
              <a:t>Making the Shift – </a:t>
            </a:r>
            <a:endParaRPr lang="en-US" smtClean="0"/>
          </a:p>
          <a:p>
            <a:r>
              <a:rPr lang="en-US" smtClean="0"/>
              <a:t>A New Paradigm</a:t>
            </a: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Learning Objectives</a:t>
            </a:r>
            <a:endParaRPr lang="en-US"/>
          </a:p>
        </p:txBody>
      </p:sp>
      <p:sp>
        <p:nvSpPr>
          <p:cNvPr id="5" name="Content Placeholder 4"/>
          <p:cNvSpPr>
            <a:spLocks noGrp="1"/>
          </p:cNvSpPr>
          <p:nvPr>
            <p:ph idx="1"/>
          </p:nvPr>
        </p:nvSpPr>
        <p:spPr/>
        <p:txBody>
          <a:bodyPr/>
          <a:lstStyle/>
          <a:p>
            <a:r>
              <a:rPr lang="en-US" smtClean="0"/>
              <a:t>Discuss how to make the shift from managing </a:t>
            </a:r>
            <a:r>
              <a:rPr lang="en-US" u="sng" smtClean="0"/>
              <a:t>assets</a:t>
            </a:r>
            <a:r>
              <a:rPr lang="en-US" smtClean="0"/>
              <a:t> to managing </a:t>
            </a:r>
            <a:r>
              <a:rPr lang="en-US" u="sng" smtClean="0"/>
              <a:t>mobility</a:t>
            </a:r>
          </a:p>
          <a:p>
            <a:r>
              <a:rPr lang="en-US" smtClean="0"/>
              <a:t>Describe FTA’s strategies for helping transit agencies become mobility managers</a:t>
            </a:r>
          </a:p>
          <a:p>
            <a:r>
              <a:rPr lang="en-US" smtClean="0"/>
              <a:t>Explain how transit’s role is key to the paradigm shift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3010" name="Rectangle 2"/>
          <p:cNvSpPr>
            <a:spLocks noGrp="1" noChangeArrowheads="1"/>
          </p:cNvSpPr>
          <p:nvPr>
            <p:ph type="title"/>
          </p:nvPr>
        </p:nvSpPr>
        <p:spPr/>
        <p:txBody>
          <a:bodyPr/>
          <a:lstStyle/>
          <a:p>
            <a:r>
              <a:rPr lang="en-US" smtClean="0"/>
              <a:t>GAO Report</a:t>
            </a:r>
            <a:endParaRPr lang="en-US"/>
          </a:p>
        </p:txBody>
      </p:sp>
      <p:sp>
        <p:nvSpPr>
          <p:cNvPr id="4523011" name="Rectangle 3"/>
          <p:cNvSpPr>
            <a:spLocks noGrp="1" noChangeArrowheads="1"/>
          </p:cNvSpPr>
          <p:nvPr>
            <p:ph type="body" idx="1"/>
          </p:nvPr>
        </p:nvSpPr>
        <p:spPr>
          <a:xfrm>
            <a:off x="457200" y="1901825"/>
            <a:ext cx="8458200" cy="4259263"/>
          </a:xfrm>
        </p:spPr>
        <p:txBody>
          <a:bodyPr/>
          <a:lstStyle/>
          <a:p>
            <a:r>
              <a:rPr lang="en-US" smtClean="0"/>
              <a:t>Transportation Disadvantaged Populations</a:t>
            </a:r>
          </a:p>
          <a:p>
            <a:pPr lvl="1"/>
            <a:r>
              <a:rPr lang="en-US" smtClean="0"/>
              <a:t>GAO-03-697, June 2003</a:t>
            </a:r>
          </a:p>
          <a:p>
            <a:r>
              <a:rPr lang="en-US" smtClean="0"/>
              <a:t>64 federal programs</a:t>
            </a:r>
          </a:p>
          <a:p>
            <a:r>
              <a:rPr lang="en-US" smtClean="0"/>
              <a:t>Inconsistency with reporting and funding</a:t>
            </a:r>
          </a:p>
          <a:p>
            <a:r>
              <a:rPr lang="en-US" smtClean="0"/>
              <a:t>“The full extent of [federal] spending is unknown”</a:t>
            </a:r>
          </a:p>
          <a:p>
            <a:r>
              <a:rPr lang="en-US" smtClean="0"/>
              <a:t>Sharing of resources has occurred, but more needs to come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5058" name="Rectangle 2"/>
          <p:cNvSpPr>
            <a:spLocks noGrp="1" noChangeArrowheads="1"/>
          </p:cNvSpPr>
          <p:nvPr>
            <p:ph type="title" idx="4294967295"/>
          </p:nvPr>
        </p:nvSpPr>
        <p:spPr>
          <a:xfrm>
            <a:off x="0" y="133351"/>
            <a:ext cx="9144000" cy="639160"/>
          </a:xfrm>
          <a:prstGeom prst="rect">
            <a:avLst/>
          </a:prstGeom>
          <a:noFill/>
          <a:ln/>
        </p:spPr>
        <p:txBody>
          <a:bodyPr/>
          <a:lstStyle/>
          <a:p>
            <a:pPr algn="ctr"/>
            <a:r>
              <a:rPr lang="en-US" sz="3600" b="1" smtClean="0">
                <a:latin typeface="Arial" pitchFamily="34" charset="0"/>
                <a:cs typeface="Arial" pitchFamily="34" charset="0"/>
              </a:rPr>
              <a:t>GAO Report – Transportation </a:t>
            </a:r>
            <a:r>
              <a:rPr lang="en-US" sz="3600" b="1">
                <a:latin typeface="Arial" pitchFamily="34" charset="0"/>
                <a:cs typeface="Arial" pitchFamily="34" charset="0"/>
              </a:rPr>
              <a:t>Service Chart</a:t>
            </a:r>
          </a:p>
        </p:txBody>
      </p:sp>
      <p:pic>
        <p:nvPicPr>
          <p:cNvPr id="4525059" name="Picture 3"/>
          <p:cNvPicPr>
            <a:picLocks noChangeAspect="1" noChangeArrowheads="1"/>
          </p:cNvPicPr>
          <p:nvPr/>
        </p:nvPicPr>
        <p:blipFill>
          <a:blip r:embed="rId3" cstate="print"/>
          <a:srcRect/>
          <a:stretch>
            <a:fillRect/>
          </a:stretch>
        </p:blipFill>
        <p:spPr bwMode="auto">
          <a:xfrm>
            <a:off x="1103185" y="853252"/>
            <a:ext cx="7142179" cy="5815562"/>
          </a:xfrm>
          <a:prstGeom prst="rect">
            <a:avLst/>
          </a:prstGeom>
          <a:solidFill>
            <a:schemeClr val="accent1"/>
          </a:solid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9154" name="Rectangle 2"/>
          <p:cNvSpPr>
            <a:spLocks noGrp="1" noChangeArrowheads="1"/>
          </p:cNvSpPr>
          <p:nvPr>
            <p:ph type="title"/>
          </p:nvPr>
        </p:nvSpPr>
        <p:spPr/>
        <p:txBody>
          <a:bodyPr/>
          <a:lstStyle/>
          <a:p>
            <a:r>
              <a:rPr lang="en-US" smtClean="0"/>
              <a:t>GAO Report</a:t>
            </a:r>
            <a:endParaRPr lang="en-US"/>
          </a:p>
        </p:txBody>
      </p:sp>
      <p:sp>
        <p:nvSpPr>
          <p:cNvPr id="4529155" name="Rectangle 3"/>
          <p:cNvSpPr>
            <a:spLocks noGrp="1" noChangeArrowheads="1"/>
          </p:cNvSpPr>
          <p:nvPr>
            <p:ph idx="1"/>
          </p:nvPr>
        </p:nvSpPr>
        <p:spPr>
          <a:xfrm>
            <a:off x="457200" y="1901825"/>
            <a:ext cx="8229600" cy="4514741"/>
          </a:xfrm>
        </p:spPr>
        <p:txBody>
          <a:bodyPr/>
          <a:lstStyle/>
          <a:p>
            <a:r>
              <a:rPr lang="en-US" smtClean="0"/>
              <a:t>Obstacles</a:t>
            </a:r>
          </a:p>
          <a:p>
            <a:pPr lvl="1" indent="-342900"/>
            <a:r>
              <a:rPr lang="en-US" smtClean="0"/>
              <a:t>Reluctance to share vehicles and fund coordination activities due to concerns about adverse effects on clients</a:t>
            </a:r>
          </a:p>
          <a:p>
            <a:pPr lvl="1" indent="-342900"/>
            <a:r>
              <a:rPr lang="en-US" smtClean="0"/>
              <a:t>Different eligibility, safety standards, and other programmatic requirements that can limit programs’ ability to share transportation resources</a:t>
            </a:r>
          </a:p>
          <a:p>
            <a:pPr lvl="1" indent="-342900"/>
            <a:r>
              <a:rPr lang="en-US" smtClean="0"/>
              <a:t>Lack of leadership and commitment to coordinate</a:t>
            </a:r>
          </a:p>
          <a:p>
            <a:pPr lvl="1"/>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1202" name="Rectangle 2"/>
          <p:cNvSpPr>
            <a:spLocks noGrp="1" noChangeArrowheads="1"/>
          </p:cNvSpPr>
          <p:nvPr>
            <p:ph type="title"/>
          </p:nvPr>
        </p:nvSpPr>
        <p:spPr/>
        <p:txBody>
          <a:bodyPr/>
          <a:lstStyle/>
          <a:p>
            <a:r>
              <a:rPr lang="en-US" smtClean="0"/>
              <a:t>GAO Report</a:t>
            </a:r>
            <a:endParaRPr lang="en-US"/>
          </a:p>
        </p:txBody>
      </p:sp>
      <p:sp>
        <p:nvSpPr>
          <p:cNvPr id="4531203" name="Rectangle 3"/>
          <p:cNvSpPr>
            <a:spLocks noGrp="1" noChangeArrowheads="1"/>
          </p:cNvSpPr>
          <p:nvPr>
            <p:ph idx="1"/>
          </p:nvPr>
        </p:nvSpPr>
        <p:spPr>
          <a:xfrm>
            <a:off x="457199" y="1901825"/>
            <a:ext cx="8411633" cy="4259263"/>
          </a:xfrm>
        </p:spPr>
        <p:txBody>
          <a:bodyPr/>
          <a:lstStyle/>
          <a:p>
            <a:r>
              <a:rPr lang="fr-FR" dirty="0" smtClean="0"/>
              <a:t>Obstacle mitigation</a:t>
            </a:r>
          </a:p>
          <a:p>
            <a:pPr lvl="1"/>
            <a:r>
              <a:rPr lang="fr-FR" dirty="0" smtClean="0"/>
              <a:t>Harmonize standards (e.g., safety, driver training) to serve additional populations</a:t>
            </a:r>
          </a:p>
          <a:p>
            <a:pPr lvl="1"/>
            <a:r>
              <a:rPr lang="fr-FR" dirty="0" smtClean="0"/>
              <a:t>Expand interagency forums to facilitate communication</a:t>
            </a:r>
          </a:p>
          <a:p>
            <a:pPr lvl="1"/>
            <a:r>
              <a:rPr lang="fr-FR" dirty="0" smtClean="0"/>
              <a:t>Provide financial incentives for coordinating programs</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6930" name="Rectangle 2"/>
          <p:cNvSpPr>
            <a:spLocks noGrp="1" noChangeArrowheads="1"/>
          </p:cNvSpPr>
          <p:nvPr>
            <p:ph type="title"/>
          </p:nvPr>
        </p:nvSpPr>
        <p:spPr/>
        <p:txBody>
          <a:bodyPr/>
          <a:lstStyle/>
          <a:p>
            <a:r>
              <a:rPr lang="en-US" dirty="0" smtClean="0"/>
              <a:t>FTA Policy</a:t>
            </a:r>
            <a:endParaRPr lang="en-US" dirty="0"/>
          </a:p>
        </p:txBody>
      </p:sp>
      <p:sp>
        <p:nvSpPr>
          <p:cNvPr id="4476931" name="Rectangle 3"/>
          <p:cNvSpPr>
            <a:spLocks noGrp="1" noChangeArrowheads="1"/>
          </p:cNvSpPr>
          <p:nvPr>
            <p:ph type="body" idx="1"/>
          </p:nvPr>
        </p:nvSpPr>
        <p:spPr>
          <a:xfrm>
            <a:off x="457200" y="1901825"/>
            <a:ext cx="8434552" cy="4514741"/>
          </a:xfrm>
        </p:spPr>
        <p:txBody>
          <a:bodyPr/>
          <a:lstStyle/>
          <a:p>
            <a:r>
              <a:rPr lang="en-US" dirty="0" smtClean="0"/>
              <a:t>Goal – meet needs of most vulnerable citizens  (e.g., elderly, people with disabilities, low-to-moderate income (LMI))</a:t>
            </a:r>
          </a:p>
          <a:p>
            <a:r>
              <a:rPr lang="en-US" dirty="0" smtClean="0"/>
              <a:t>Myriad of programs and strategies developed</a:t>
            </a:r>
          </a:p>
          <a:p>
            <a:pPr lvl="1"/>
            <a:r>
              <a:rPr lang="en-US" dirty="0" smtClean="0"/>
              <a:t>Include unique eligibility, reporting, scheduling, service delivery, and funding</a:t>
            </a:r>
          </a:p>
          <a:p>
            <a:r>
              <a:rPr lang="en-US" dirty="0" smtClean="0"/>
              <a:t>TCRP Report 91 estimated an annual savings of $700 million with coordination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Instructor</a:t>
            </a:r>
            <a:endParaRPr lang="en-US" dirty="0"/>
          </a:p>
        </p:txBody>
      </p:sp>
      <p:sp>
        <p:nvSpPr>
          <p:cNvPr id="3" name="Content Placeholder 2"/>
          <p:cNvSpPr>
            <a:spLocks noGrp="1"/>
          </p:cNvSpPr>
          <p:nvPr>
            <p:ph idx="1"/>
          </p:nvPr>
        </p:nvSpPr>
        <p:spPr>
          <a:xfrm>
            <a:off x="457200" y="1901825"/>
            <a:ext cx="8439150" cy="4259263"/>
          </a:xfrm>
        </p:spPr>
        <p:txBody>
          <a:bodyPr/>
          <a:lstStyle/>
          <a:p>
            <a:r>
              <a:rPr lang="en-US" dirty="0" smtClean="0"/>
              <a:t>Jana </a:t>
            </a:r>
            <a:r>
              <a:rPr lang="en-US" dirty="0" err="1" smtClean="0"/>
              <a:t>Hunkler</a:t>
            </a:r>
            <a:r>
              <a:rPr lang="en-US" dirty="0" smtClean="0"/>
              <a:t> Brule’</a:t>
            </a:r>
          </a:p>
          <a:p>
            <a:pPr lvl="1"/>
            <a:r>
              <a:rPr lang="en-US" dirty="0" smtClean="0"/>
              <a:t>5 years of transportation management experience</a:t>
            </a:r>
          </a:p>
          <a:p>
            <a:pPr lvl="1"/>
            <a:r>
              <a:rPr lang="en-US" dirty="0" smtClean="0"/>
              <a:t>18 years of public service</a:t>
            </a:r>
          </a:p>
          <a:p>
            <a:pPr lvl="1"/>
            <a:r>
              <a:rPr lang="en-US" dirty="0" smtClean="0"/>
              <a:t>Consensus builder and community catalyst</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7410" name="Rectangle 2"/>
          <p:cNvSpPr>
            <a:spLocks noGrp="1" noChangeArrowheads="1"/>
          </p:cNvSpPr>
          <p:nvPr>
            <p:ph type="title"/>
          </p:nvPr>
        </p:nvSpPr>
        <p:spPr>
          <a:noFill/>
          <a:ln/>
        </p:spPr>
        <p:txBody>
          <a:bodyPr/>
          <a:lstStyle/>
          <a:p>
            <a:r>
              <a:rPr lang="en-US" dirty="0"/>
              <a:t>FTA Policy</a:t>
            </a:r>
          </a:p>
        </p:txBody>
      </p:sp>
      <p:sp>
        <p:nvSpPr>
          <p:cNvPr id="4497411" name="Rectangle 3"/>
          <p:cNvSpPr>
            <a:spLocks noGrp="1" noChangeArrowheads="1"/>
          </p:cNvSpPr>
          <p:nvPr>
            <p:ph idx="1"/>
          </p:nvPr>
        </p:nvSpPr>
        <p:spPr/>
        <p:txBody>
          <a:bodyPr/>
          <a:lstStyle/>
          <a:p>
            <a:r>
              <a:rPr lang="en-US" dirty="0"/>
              <a:t>Federal </a:t>
            </a:r>
            <a:r>
              <a:rPr lang="en-US" dirty="0" smtClean="0"/>
              <a:t>strategy</a:t>
            </a:r>
            <a:endParaRPr lang="en-US" dirty="0"/>
          </a:p>
          <a:p>
            <a:pPr lvl="1"/>
            <a:r>
              <a:rPr lang="en-US" dirty="0"/>
              <a:t>Department of Transportation/Health and Human Services (DOT/HHS) </a:t>
            </a:r>
            <a:r>
              <a:rPr lang="en-US" dirty="0" smtClean="0"/>
              <a:t>Coordinating Council was charged with coordinating human service transportation programs with DOT</a:t>
            </a:r>
            <a:endParaRPr lang="en-US" dirty="0"/>
          </a:p>
        </p:txBody>
      </p:sp>
      <p:pic>
        <p:nvPicPr>
          <p:cNvPr id="388098" name="Picture 2" descr="http://pnt.gov/membership/dot-large.jpg"/>
          <p:cNvPicPr>
            <a:picLocks noChangeAspect="1" noChangeArrowheads="1"/>
          </p:cNvPicPr>
          <p:nvPr/>
        </p:nvPicPr>
        <p:blipFill>
          <a:blip r:embed="rId3" cstate="print"/>
          <a:srcRect/>
          <a:stretch>
            <a:fillRect/>
          </a:stretch>
        </p:blipFill>
        <p:spPr bwMode="auto">
          <a:xfrm>
            <a:off x="1162050" y="4460253"/>
            <a:ext cx="2035175" cy="2023097"/>
          </a:xfrm>
          <a:prstGeom prst="rect">
            <a:avLst/>
          </a:prstGeom>
          <a:noFill/>
        </p:spPr>
      </p:pic>
      <p:pic>
        <p:nvPicPr>
          <p:cNvPr id="388100" name="Picture 4" descr="www.hhs.gov">
            <a:hlinkClick r:id="rId4"/>
          </p:cNvPr>
          <p:cNvPicPr>
            <a:picLocks noChangeAspect="1" noChangeArrowheads="1"/>
          </p:cNvPicPr>
          <p:nvPr/>
        </p:nvPicPr>
        <p:blipFill>
          <a:blip r:embed="rId5" cstate="print"/>
          <a:srcRect/>
          <a:stretch>
            <a:fillRect/>
          </a:stretch>
        </p:blipFill>
        <p:spPr bwMode="auto">
          <a:xfrm>
            <a:off x="3984625" y="5048250"/>
            <a:ext cx="4143375" cy="638175"/>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1506" name="Rectangle 2"/>
          <p:cNvSpPr>
            <a:spLocks noGrp="1" noChangeArrowheads="1"/>
          </p:cNvSpPr>
          <p:nvPr>
            <p:ph type="title"/>
          </p:nvPr>
        </p:nvSpPr>
        <p:spPr/>
        <p:txBody>
          <a:bodyPr/>
          <a:lstStyle/>
          <a:p>
            <a:r>
              <a:rPr lang="en-US" dirty="0" smtClean="0"/>
              <a:t>FTA Policy</a:t>
            </a:r>
            <a:endParaRPr lang="en-US" dirty="0"/>
          </a:p>
        </p:txBody>
      </p:sp>
      <p:sp>
        <p:nvSpPr>
          <p:cNvPr id="4501507" name="Rectangle 3"/>
          <p:cNvSpPr>
            <a:spLocks noGrp="1" noChangeArrowheads="1"/>
          </p:cNvSpPr>
          <p:nvPr>
            <p:ph idx="1"/>
          </p:nvPr>
        </p:nvSpPr>
        <p:spPr/>
        <p:txBody>
          <a:bodyPr/>
          <a:lstStyle/>
          <a:p>
            <a:r>
              <a:rPr lang="en-US" dirty="0" smtClean="0"/>
              <a:t>Coordination initiatives</a:t>
            </a:r>
          </a:p>
          <a:p>
            <a:pPr lvl="1"/>
            <a:r>
              <a:rPr lang="en-US" dirty="0" smtClean="0"/>
              <a:t>Increased funds for planning</a:t>
            </a:r>
          </a:p>
          <a:p>
            <a:pPr lvl="1"/>
            <a:r>
              <a:rPr lang="en-US" dirty="0" smtClean="0"/>
              <a:t>FTA and Center for Medicare and Medicaid Services (CMS) joint working group</a:t>
            </a:r>
          </a:p>
          <a:p>
            <a:pPr lvl="1"/>
            <a:r>
              <a:rPr lang="en-US" dirty="0" smtClean="0"/>
              <a:t>National Consortium</a:t>
            </a:r>
          </a:p>
          <a:p>
            <a:pPr lvl="1"/>
            <a:r>
              <a:rPr lang="en-US" dirty="0" smtClean="0"/>
              <a:t>Use Intelligent Transportation Systems (ITS) where appropriate</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9458" name="Rectangle 2"/>
          <p:cNvSpPr>
            <a:spLocks noGrp="1" noChangeArrowheads="1"/>
          </p:cNvSpPr>
          <p:nvPr>
            <p:ph type="title"/>
          </p:nvPr>
        </p:nvSpPr>
        <p:spPr>
          <a:noFill/>
          <a:ln/>
        </p:spPr>
        <p:txBody>
          <a:bodyPr/>
          <a:lstStyle/>
          <a:p>
            <a:r>
              <a:rPr lang="en-US" dirty="0"/>
              <a:t>FTA Policy</a:t>
            </a:r>
          </a:p>
        </p:txBody>
      </p:sp>
      <p:sp>
        <p:nvSpPr>
          <p:cNvPr id="4499459" name="Rectangle 3"/>
          <p:cNvSpPr>
            <a:spLocks noGrp="1" noChangeArrowheads="1"/>
          </p:cNvSpPr>
          <p:nvPr>
            <p:ph idx="1"/>
          </p:nvPr>
        </p:nvSpPr>
        <p:spPr/>
        <p:txBody>
          <a:bodyPr/>
          <a:lstStyle/>
          <a:p>
            <a:pPr>
              <a:spcAft>
                <a:spcPct val="25000"/>
              </a:spcAft>
            </a:pPr>
            <a:r>
              <a:rPr lang="en-US" dirty="0"/>
              <a:t>Results</a:t>
            </a:r>
          </a:p>
          <a:p>
            <a:pPr lvl="1">
              <a:spcAft>
                <a:spcPct val="25000"/>
              </a:spcAft>
            </a:pPr>
            <a:r>
              <a:rPr lang="en-US" dirty="0"/>
              <a:t>Job Access Reverse Commute (JARC) program – matching funds</a:t>
            </a:r>
          </a:p>
          <a:p>
            <a:pPr lvl="1">
              <a:spcAft>
                <a:spcPct val="25000"/>
              </a:spcAft>
            </a:pPr>
            <a:r>
              <a:rPr lang="en-US" dirty="0"/>
              <a:t>Medicaid pass program in 23 </a:t>
            </a:r>
            <a:r>
              <a:rPr lang="en-US" dirty="0" smtClean="0"/>
              <a:t>states</a:t>
            </a:r>
            <a:endParaRPr lang="en-US" dirty="0"/>
          </a:p>
          <a:p>
            <a:pPr lvl="1">
              <a:spcAft>
                <a:spcPct val="25000"/>
              </a:spcAft>
            </a:pPr>
            <a:r>
              <a:rPr lang="en-US" dirty="0"/>
              <a:t>Brokerage programs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3250" name="Rectangle 2"/>
          <p:cNvSpPr>
            <a:spLocks noGrp="1" noChangeArrowheads="1"/>
          </p:cNvSpPr>
          <p:nvPr>
            <p:ph type="title"/>
          </p:nvPr>
        </p:nvSpPr>
        <p:spPr/>
        <p:txBody>
          <a:bodyPr/>
          <a:lstStyle/>
          <a:p>
            <a:r>
              <a:rPr lang="en-US" dirty="0" smtClean="0"/>
              <a:t>Executive Order 13330</a:t>
            </a:r>
            <a:endParaRPr lang="en-US" dirty="0"/>
          </a:p>
        </p:txBody>
      </p:sp>
      <p:sp>
        <p:nvSpPr>
          <p:cNvPr id="4533251" name="Rectangle 3"/>
          <p:cNvSpPr>
            <a:spLocks noGrp="1" noChangeArrowheads="1"/>
          </p:cNvSpPr>
          <p:nvPr>
            <p:ph type="body" idx="1"/>
          </p:nvPr>
        </p:nvSpPr>
        <p:spPr>
          <a:xfrm>
            <a:off x="457200" y="1901825"/>
            <a:ext cx="8398933" cy="4259263"/>
          </a:xfrm>
        </p:spPr>
        <p:txBody>
          <a:bodyPr/>
          <a:lstStyle/>
          <a:p>
            <a:r>
              <a:rPr lang="en-US" sz="2400" dirty="0" smtClean="0"/>
              <a:t>Signed by President George W. Bush on Feb. 24, 2004</a:t>
            </a:r>
          </a:p>
          <a:p>
            <a:r>
              <a:rPr lang="en-US" sz="2400" dirty="0" smtClean="0"/>
              <a:t>Established Interagency Transportation Coordinating Council on Access and Mobility (CCAM)</a:t>
            </a:r>
          </a:p>
          <a:p>
            <a:pPr lvl="1"/>
            <a:r>
              <a:rPr lang="en-US" sz="2200" dirty="0" smtClean="0"/>
              <a:t>Membership includes:</a:t>
            </a:r>
          </a:p>
          <a:p>
            <a:pPr lvl="2"/>
            <a:r>
              <a:rPr lang="en-US" sz="2000" dirty="0" smtClean="0"/>
              <a:t>Transportation</a:t>
            </a:r>
          </a:p>
          <a:p>
            <a:pPr lvl="2"/>
            <a:r>
              <a:rPr lang="en-US" sz="2000" dirty="0" smtClean="0"/>
              <a:t>Health and Human 				            Services</a:t>
            </a:r>
          </a:p>
          <a:p>
            <a:pPr lvl="2"/>
            <a:r>
              <a:rPr lang="en-US" sz="2000" dirty="0" smtClean="0"/>
              <a:t>Education</a:t>
            </a:r>
          </a:p>
          <a:p>
            <a:pPr lvl="2"/>
            <a:r>
              <a:rPr lang="en-US" sz="2000" dirty="0" smtClean="0"/>
              <a:t>Labor</a:t>
            </a:r>
          </a:p>
          <a:p>
            <a:pPr lvl="2"/>
            <a:r>
              <a:rPr lang="en-US" sz="2000" dirty="0" smtClean="0"/>
              <a:t>Veterans Affairs</a:t>
            </a:r>
          </a:p>
        </p:txBody>
      </p:sp>
      <p:sp>
        <p:nvSpPr>
          <p:cNvPr id="4" name="Rectangle 3"/>
          <p:cNvSpPr txBox="1">
            <a:spLocks noChangeArrowheads="1"/>
          </p:cNvSpPr>
          <p:nvPr/>
        </p:nvSpPr>
        <p:spPr bwMode="auto">
          <a:xfrm>
            <a:off x="3750700" y="3318936"/>
            <a:ext cx="5118133" cy="26558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204913" marR="0" lvl="2" indent="-290513" algn="l" defTabSz="914400" rtl="0" eaLnBrk="0" fontAlgn="base" latinLnBrk="0" hangingPunct="0">
              <a:lnSpc>
                <a:spcPct val="95000"/>
              </a:lnSpc>
              <a:spcBef>
                <a:spcPct val="25000"/>
              </a:spcBef>
              <a:spcAft>
                <a:spcPct val="25000"/>
              </a:spcAft>
              <a:buClrTx/>
              <a:buSzPct val="100000"/>
              <a:tabLst/>
              <a:defRPr/>
            </a:pPr>
            <a:endParaRPr kumimoji="0" lang="en-US" sz="2000" b="0" i="0" u="none" strike="noStrike" kern="0" cap="none" spc="0" normalizeH="0" baseline="0" noProof="0" dirty="0" smtClean="0">
              <a:ln>
                <a:noFill/>
              </a:ln>
              <a:solidFill>
                <a:schemeClr val="tx1"/>
              </a:solidFill>
              <a:effectLst/>
              <a:uLnTx/>
              <a:uFillTx/>
              <a:latin typeface="+mn-lt"/>
            </a:endParaRPr>
          </a:p>
          <a:p>
            <a:pPr marL="1204913" marR="0" lvl="2" indent="-290513" algn="l" defTabSz="914400" rtl="0" eaLnBrk="0" fontAlgn="base" latinLnBrk="0" hangingPunct="0">
              <a:lnSpc>
                <a:spcPct val="95000"/>
              </a:lnSpc>
              <a:spcBef>
                <a:spcPct val="25000"/>
              </a:spcBef>
              <a:spcAft>
                <a:spcPct val="25000"/>
              </a:spcAft>
              <a:buClrTx/>
              <a:buSzPct val="100000"/>
              <a:buFontTx/>
              <a:buChar char="•"/>
              <a:tabLst/>
              <a:defRPr/>
            </a:pPr>
            <a:r>
              <a:rPr kumimoji="0" lang="en-US" sz="2000" b="0" i="0" u="none" strike="noStrike" kern="0" cap="none" spc="0" normalizeH="0" baseline="0" noProof="0" dirty="0" smtClean="0">
                <a:ln>
                  <a:noFill/>
                </a:ln>
                <a:solidFill>
                  <a:schemeClr val="tx1"/>
                </a:solidFill>
                <a:effectLst/>
                <a:uLnTx/>
                <a:uFillTx/>
                <a:latin typeface="+mn-lt"/>
              </a:rPr>
              <a:t>Agriculture</a:t>
            </a:r>
          </a:p>
          <a:p>
            <a:pPr marL="1204913" marR="0" lvl="2" indent="-290513" algn="l" defTabSz="914400" rtl="0" eaLnBrk="0" fontAlgn="base" latinLnBrk="0" hangingPunct="0">
              <a:lnSpc>
                <a:spcPct val="95000"/>
              </a:lnSpc>
              <a:spcBef>
                <a:spcPct val="25000"/>
              </a:spcBef>
              <a:spcAft>
                <a:spcPct val="25000"/>
              </a:spcAft>
              <a:buClrTx/>
              <a:buSzPct val="100000"/>
              <a:buFontTx/>
              <a:buChar char="•"/>
              <a:tabLst/>
              <a:defRPr/>
            </a:pPr>
            <a:r>
              <a:rPr kumimoji="0" lang="en-US" sz="2000" b="0" i="0" u="none" strike="noStrike" kern="0" cap="none" spc="0" normalizeH="0" baseline="0" noProof="0" dirty="0" smtClean="0">
                <a:ln>
                  <a:noFill/>
                </a:ln>
                <a:solidFill>
                  <a:schemeClr val="tx1"/>
                </a:solidFill>
                <a:effectLst/>
                <a:uLnTx/>
                <a:uFillTx/>
                <a:latin typeface="+mn-lt"/>
              </a:rPr>
              <a:t>Housing and Urban Development</a:t>
            </a:r>
          </a:p>
          <a:p>
            <a:pPr marL="1204913" marR="0" lvl="2" indent="-290513" algn="l" defTabSz="914400" rtl="0" eaLnBrk="0" fontAlgn="base" latinLnBrk="0" hangingPunct="0">
              <a:lnSpc>
                <a:spcPct val="95000"/>
              </a:lnSpc>
              <a:spcBef>
                <a:spcPct val="25000"/>
              </a:spcBef>
              <a:spcAft>
                <a:spcPct val="25000"/>
              </a:spcAft>
              <a:buClrTx/>
              <a:buSzPct val="100000"/>
              <a:buFontTx/>
              <a:buChar char="•"/>
              <a:tabLst/>
              <a:defRPr/>
            </a:pPr>
            <a:r>
              <a:rPr kumimoji="0" lang="en-US" sz="2000" b="0" i="0" u="none" strike="noStrike" kern="0" cap="none" spc="0" normalizeH="0" baseline="0" noProof="0" dirty="0" smtClean="0">
                <a:ln>
                  <a:noFill/>
                </a:ln>
                <a:solidFill>
                  <a:schemeClr val="tx1"/>
                </a:solidFill>
                <a:effectLst/>
                <a:uLnTx/>
                <a:uFillTx/>
                <a:latin typeface="+mn-lt"/>
              </a:rPr>
              <a:t>Interior</a:t>
            </a:r>
          </a:p>
          <a:p>
            <a:pPr marL="1204913" marR="0" lvl="2" indent="-290513" algn="l" defTabSz="914400" rtl="0" eaLnBrk="0" fontAlgn="base" latinLnBrk="0" hangingPunct="0">
              <a:lnSpc>
                <a:spcPct val="95000"/>
              </a:lnSpc>
              <a:spcBef>
                <a:spcPct val="25000"/>
              </a:spcBef>
              <a:spcAft>
                <a:spcPct val="25000"/>
              </a:spcAft>
              <a:buClrTx/>
              <a:buSzPct val="100000"/>
              <a:buFontTx/>
              <a:buChar char="•"/>
              <a:tabLst/>
              <a:defRPr/>
            </a:pPr>
            <a:r>
              <a:rPr kumimoji="0" lang="en-US" sz="2000" b="0" i="0" u="none" strike="noStrike" kern="0" cap="none" spc="0" normalizeH="0" baseline="0" noProof="0" dirty="0" smtClean="0">
                <a:ln>
                  <a:noFill/>
                </a:ln>
                <a:solidFill>
                  <a:schemeClr val="tx1"/>
                </a:solidFill>
                <a:effectLst/>
                <a:uLnTx/>
                <a:uFillTx/>
                <a:latin typeface="+mn-lt"/>
              </a:rPr>
              <a:t>Justice</a:t>
            </a:r>
          </a:p>
          <a:p>
            <a:pPr marL="1204913" marR="0" lvl="2" indent="-290513" algn="l" defTabSz="914400" rtl="0" eaLnBrk="0" fontAlgn="base" latinLnBrk="0" hangingPunct="0">
              <a:lnSpc>
                <a:spcPct val="95000"/>
              </a:lnSpc>
              <a:spcBef>
                <a:spcPct val="25000"/>
              </a:spcBef>
              <a:spcAft>
                <a:spcPct val="25000"/>
              </a:spcAft>
              <a:buClrTx/>
              <a:buSzPct val="100000"/>
              <a:buFontTx/>
              <a:buChar char="•"/>
              <a:tabLst/>
              <a:defRPr/>
            </a:pPr>
            <a:r>
              <a:rPr kumimoji="0" lang="en-US" sz="2000" b="0" i="0" u="none" strike="noStrike" kern="0" cap="none" spc="0" normalizeH="0" baseline="0" noProof="0" dirty="0" smtClean="0">
                <a:ln>
                  <a:noFill/>
                </a:ln>
                <a:solidFill>
                  <a:schemeClr val="tx1"/>
                </a:solidFill>
                <a:effectLst/>
                <a:uLnTx/>
                <a:uFillTx/>
                <a:latin typeface="+mn-lt"/>
              </a:rPr>
              <a:t>Social Security Administration</a:t>
            </a:r>
          </a:p>
          <a:p>
            <a:pPr marL="1204913" marR="0" lvl="2" indent="-290513" algn="l" defTabSz="914400" rtl="0" eaLnBrk="0" fontAlgn="base" latinLnBrk="0" hangingPunct="0">
              <a:lnSpc>
                <a:spcPct val="95000"/>
              </a:lnSpc>
              <a:spcBef>
                <a:spcPct val="25000"/>
              </a:spcBef>
              <a:spcAft>
                <a:spcPct val="25000"/>
              </a:spcAft>
              <a:buClrTx/>
              <a:buSzPct val="100000"/>
              <a:buFontTx/>
              <a:buChar char="•"/>
              <a:tabLst/>
              <a:defRPr/>
            </a:pPr>
            <a:r>
              <a:rPr lang="en-US" sz="2000" kern="0" dirty="0" smtClean="0">
                <a:latin typeface="+mn-lt"/>
              </a:rPr>
              <a:t>National Council on Disability</a:t>
            </a:r>
            <a:endParaRPr kumimoji="0" lang="en-US" sz="2000" b="0" i="0" u="none" strike="noStrike" kern="0" cap="none" spc="0" normalizeH="0" baseline="0" noProof="0" dirty="0">
              <a:ln>
                <a:noFill/>
              </a:ln>
              <a:solidFill>
                <a:schemeClr val="tx1"/>
              </a:solidFill>
              <a:effectLst/>
              <a:uLnTx/>
              <a:uFillTx/>
              <a:latin typeface="+mn-l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22" name="Rectangle 2"/>
          <p:cNvSpPr>
            <a:spLocks noGrp="1" noChangeArrowheads="1"/>
          </p:cNvSpPr>
          <p:nvPr>
            <p:ph type="title"/>
          </p:nvPr>
        </p:nvSpPr>
        <p:spPr/>
        <p:txBody>
          <a:bodyPr/>
          <a:lstStyle/>
          <a:p>
            <a:r>
              <a:rPr lang="en-US" dirty="0" smtClean="0"/>
              <a:t>Executive Order – Intent </a:t>
            </a:r>
            <a:endParaRPr lang="en-US" dirty="0"/>
          </a:p>
        </p:txBody>
      </p:sp>
      <p:sp>
        <p:nvSpPr>
          <p:cNvPr id="4536323" name="Rectangle 3"/>
          <p:cNvSpPr>
            <a:spLocks noGrp="1" noChangeArrowheads="1"/>
          </p:cNvSpPr>
          <p:nvPr>
            <p:ph idx="1"/>
          </p:nvPr>
        </p:nvSpPr>
        <p:spPr>
          <a:xfrm>
            <a:off x="457200" y="1901825"/>
            <a:ext cx="8432800" cy="4259263"/>
          </a:xfrm>
        </p:spPr>
        <p:txBody>
          <a:bodyPr/>
          <a:lstStyle/>
          <a:p>
            <a:r>
              <a:rPr lang="en-US" sz="2100" dirty="0" smtClean="0"/>
              <a:t>Promote interagency cooperation</a:t>
            </a:r>
          </a:p>
          <a:p>
            <a:r>
              <a:rPr lang="en-US" sz="2100" dirty="0" smtClean="0"/>
              <a:t>Facilitate access to the most appropriate and cost effective transportation</a:t>
            </a:r>
          </a:p>
          <a:p>
            <a:r>
              <a:rPr lang="en-US" sz="2100" dirty="0" smtClean="0"/>
              <a:t>Encourage customer access</a:t>
            </a:r>
          </a:p>
          <a:p>
            <a:r>
              <a:rPr lang="en-US" sz="2100" dirty="0" smtClean="0"/>
              <a:t>Formulate and implement internal procedures</a:t>
            </a:r>
          </a:p>
          <a:p>
            <a:r>
              <a:rPr lang="en-US" sz="2100" dirty="0" smtClean="0"/>
              <a:t>Develop and implement monitoring procedures</a:t>
            </a:r>
          </a:p>
          <a:p>
            <a:r>
              <a:rPr lang="en-US" sz="2100" dirty="0" smtClean="0"/>
              <a:t>Report due in 1 year</a:t>
            </a:r>
          </a:p>
          <a:p>
            <a:pPr lvl="1"/>
            <a:r>
              <a:rPr lang="en-US" sz="1900" dirty="0" smtClean="0"/>
              <a:t>Identify appropriate and effective laws for coordinating transportation services (and duplication of these laws)</a:t>
            </a:r>
          </a:p>
          <a:p>
            <a:pPr lvl="1"/>
            <a:r>
              <a:rPr lang="en-US" sz="1900" dirty="0" smtClean="0"/>
              <a:t>Describe results achieved from available programs</a:t>
            </a:r>
          </a:p>
          <a:p>
            <a:pPr lvl="1"/>
            <a:r>
              <a:rPr lang="en-US" sz="1900" dirty="0" smtClean="0"/>
              <a:t>Provide recommendations to simplify administrative 	      requirements</a:t>
            </a:r>
            <a:endParaRPr lang="en-US" sz="19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8370" name="Rectangle 2"/>
          <p:cNvSpPr>
            <a:spLocks noGrp="1" noChangeArrowheads="1"/>
          </p:cNvSpPr>
          <p:nvPr>
            <p:ph type="title"/>
          </p:nvPr>
        </p:nvSpPr>
        <p:spPr>
          <a:xfrm>
            <a:off x="457200" y="808038"/>
            <a:ext cx="8686800" cy="822325"/>
          </a:xfrm>
        </p:spPr>
        <p:txBody>
          <a:bodyPr/>
          <a:lstStyle/>
          <a:p>
            <a:r>
              <a:rPr lang="en-US" dirty="0" smtClean="0"/>
              <a:t>Executive Order – Recommendations</a:t>
            </a:r>
            <a:endParaRPr lang="en-US" dirty="0"/>
          </a:p>
        </p:txBody>
      </p:sp>
      <p:sp>
        <p:nvSpPr>
          <p:cNvPr id="4538373" name="Rectangle 5"/>
          <p:cNvSpPr>
            <a:spLocks noGrp="1" noChangeArrowheads="1"/>
          </p:cNvSpPr>
          <p:nvPr>
            <p:ph type="body" idx="1"/>
          </p:nvPr>
        </p:nvSpPr>
        <p:spPr>
          <a:xfrm>
            <a:off x="457200" y="1901825"/>
            <a:ext cx="8229600" cy="4625099"/>
          </a:xfrm>
        </p:spPr>
        <p:txBody>
          <a:bodyPr/>
          <a:lstStyle/>
          <a:p>
            <a:r>
              <a:rPr lang="en-US" dirty="0" smtClean="0"/>
              <a:t>Adopted</a:t>
            </a:r>
          </a:p>
          <a:p>
            <a:pPr marL="971550" lvl="1" indent="-514350">
              <a:buFont typeface="+mj-lt"/>
              <a:buAutoNum type="arabicPeriod"/>
            </a:pPr>
            <a:r>
              <a:rPr lang="en-US" dirty="0" smtClean="0"/>
              <a:t>Require coordinated transportation planning</a:t>
            </a:r>
          </a:p>
          <a:p>
            <a:pPr marL="971550" lvl="1" indent="-514350">
              <a:buFont typeface="+mj-lt"/>
              <a:buAutoNum type="arabicPeriod"/>
            </a:pPr>
            <a:r>
              <a:rPr lang="en-US" dirty="0" smtClean="0"/>
              <a:t>Develop vehicle sharing policy</a:t>
            </a:r>
          </a:p>
          <a:p>
            <a:pPr marL="971550" lvl="1" indent="-514350">
              <a:buFont typeface="+mj-lt"/>
              <a:buAutoNum type="arabicPeriod"/>
            </a:pPr>
            <a:r>
              <a:rPr lang="en-US" dirty="0" smtClean="0"/>
              <a:t>Develop reporting and evaluation requirements</a:t>
            </a:r>
          </a:p>
          <a:p>
            <a:pPr marL="971550" lvl="1" indent="-514350">
              <a:buFont typeface="+mj-lt"/>
              <a:buAutoNum type="arabicPeriod"/>
            </a:pPr>
            <a:r>
              <a:rPr lang="en-US" dirty="0" smtClean="0"/>
              <a:t>Conduct consolidated access transportation demonstration program</a:t>
            </a:r>
          </a:p>
          <a:p>
            <a:r>
              <a:rPr lang="en-US" dirty="0" smtClean="0"/>
              <a:t>Not adopted</a:t>
            </a:r>
          </a:p>
          <a:p>
            <a:pPr marL="971550" lvl="1" indent="-514350">
              <a:buFont typeface="+mj-lt"/>
              <a:buAutoNum type="arabicPeriod" startAt="5"/>
            </a:pPr>
            <a:r>
              <a:rPr lang="en-US" dirty="0" smtClean="0"/>
              <a:t>Develop cost allocation guidance</a:t>
            </a:r>
          </a:p>
          <a:p>
            <a:pPr lvl="1"/>
            <a:endParaRPr lang="en-US" dirty="0"/>
          </a:p>
        </p:txBody>
      </p:sp>
      <p:sp>
        <p:nvSpPr>
          <p:cNvPr id="4" name="TextBox 3"/>
          <p:cNvSpPr txBox="1"/>
          <p:nvPr/>
        </p:nvSpPr>
        <p:spPr>
          <a:xfrm>
            <a:off x="105835" y="6382833"/>
            <a:ext cx="5222455" cy="338554"/>
          </a:xfrm>
          <a:prstGeom prst="rect">
            <a:avLst/>
          </a:prstGeom>
          <a:noFill/>
        </p:spPr>
        <p:txBody>
          <a:bodyPr wrap="none" rtlCol="0">
            <a:spAutoFit/>
          </a:bodyPr>
          <a:lstStyle/>
          <a:p>
            <a:r>
              <a:rPr lang="en-US" sz="1600" dirty="0" smtClean="0">
                <a:latin typeface="Tahoma"/>
                <a:cs typeface="Tahoma"/>
              </a:rPr>
              <a:t>See Appendix for links to United We Ride/CCAM policies</a:t>
            </a:r>
            <a:endParaRPr lang="en-US" sz="1600" dirty="0">
              <a:latin typeface="Tahoma"/>
              <a:cs typeface="Tahoma"/>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3554" name="Rectangle 2"/>
          <p:cNvSpPr>
            <a:spLocks noGrp="1" noChangeArrowheads="1"/>
          </p:cNvSpPr>
          <p:nvPr>
            <p:ph type="title"/>
          </p:nvPr>
        </p:nvSpPr>
        <p:spPr/>
        <p:txBody>
          <a:bodyPr/>
          <a:lstStyle/>
          <a:p>
            <a:r>
              <a:rPr lang="en-US" dirty="0" smtClean="0"/>
              <a:t>Discussion</a:t>
            </a:r>
            <a:endParaRPr lang="en-US" dirty="0"/>
          </a:p>
        </p:txBody>
      </p:sp>
      <p:sp>
        <p:nvSpPr>
          <p:cNvPr id="4503555" name="Rectangle 3"/>
          <p:cNvSpPr>
            <a:spLocks noGrp="1" noChangeArrowheads="1"/>
          </p:cNvSpPr>
          <p:nvPr>
            <p:ph idx="1"/>
          </p:nvPr>
        </p:nvSpPr>
        <p:spPr>
          <a:xfrm>
            <a:off x="457200" y="1901825"/>
            <a:ext cx="8435788" cy="4259263"/>
          </a:xfrm>
        </p:spPr>
        <p:txBody>
          <a:bodyPr/>
          <a:lstStyle/>
          <a:p>
            <a:pPr marL="0" indent="0"/>
            <a:r>
              <a:rPr lang="en-US" dirty="0" smtClean="0"/>
              <a:t>TCRP Report #97 – Emerging New Paradigms:       A Guide to Fundamental Change in Local Public Transportation Organizations</a:t>
            </a:r>
            <a:endParaRPr lang="en-US" dirty="0"/>
          </a:p>
        </p:txBody>
      </p:sp>
      <p:sp>
        <p:nvSpPr>
          <p:cNvPr id="4" name="TextBox 3"/>
          <p:cNvSpPr txBox="1"/>
          <p:nvPr/>
        </p:nvSpPr>
        <p:spPr>
          <a:xfrm>
            <a:off x="105835" y="6413611"/>
            <a:ext cx="6620934" cy="338554"/>
          </a:xfrm>
          <a:prstGeom prst="rect">
            <a:avLst/>
          </a:prstGeom>
          <a:noFill/>
        </p:spPr>
        <p:txBody>
          <a:bodyPr wrap="square" rtlCol="0">
            <a:spAutoFit/>
          </a:bodyPr>
          <a:lstStyle/>
          <a:p>
            <a:r>
              <a:rPr lang="en-US" sz="1600" dirty="0" smtClean="0">
                <a:latin typeface="Tahoma"/>
                <a:cs typeface="Tahoma"/>
              </a:rPr>
              <a:t>See Appendix for Executive Summary of TCRP 97</a:t>
            </a:r>
            <a:endParaRPr lang="en-US" sz="1600" dirty="0">
              <a:latin typeface="Tahoma"/>
              <a:cs typeface="Tahoma"/>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02" name="Rectangle 2"/>
          <p:cNvSpPr>
            <a:spLocks noGrp="1" noChangeArrowheads="1"/>
          </p:cNvSpPr>
          <p:nvPr>
            <p:ph type="title"/>
          </p:nvPr>
        </p:nvSpPr>
        <p:spPr/>
        <p:txBody>
          <a:bodyPr/>
          <a:lstStyle/>
          <a:p>
            <a:r>
              <a:rPr lang="en-US" dirty="0" smtClean="0"/>
              <a:t>A New Paradigm</a:t>
            </a:r>
            <a:endParaRPr lang="en-US" dirty="0"/>
          </a:p>
        </p:txBody>
      </p:sp>
      <p:sp>
        <p:nvSpPr>
          <p:cNvPr id="4505603" name="Rectangle 3"/>
          <p:cNvSpPr>
            <a:spLocks noGrp="1" noChangeArrowheads="1"/>
          </p:cNvSpPr>
          <p:nvPr>
            <p:ph idx="1"/>
          </p:nvPr>
        </p:nvSpPr>
        <p:spPr>
          <a:xfrm>
            <a:off x="457200" y="1901825"/>
            <a:ext cx="8686800" cy="4259263"/>
          </a:xfrm>
        </p:spPr>
        <p:txBody>
          <a:bodyPr/>
          <a:lstStyle/>
          <a:p>
            <a:r>
              <a:rPr lang="en-US" sz="2600" dirty="0" smtClean="0"/>
              <a:t>Why do we need a new paradigm?</a:t>
            </a:r>
          </a:p>
          <a:p>
            <a:pPr lvl="1"/>
            <a:r>
              <a:rPr lang="en-US" sz="2400" dirty="0" smtClean="0"/>
              <a:t>Urban sprawl – exurban, no longer city centered</a:t>
            </a:r>
          </a:p>
          <a:p>
            <a:pPr lvl="1"/>
            <a:r>
              <a:rPr lang="en-US" sz="2400" dirty="0" smtClean="0"/>
              <a:t>Lifestyle trends – 2 income earners, seniors more mobile and living longer</a:t>
            </a:r>
          </a:p>
          <a:p>
            <a:pPr lvl="1"/>
            <a:r>
              <a:rPr lang="en-US" sz="2400" dirty="0" smtClean="0"/>
              <a:t>Transit industry’s institutional environment – risk averse</a:t>
            </a:r>
          </a:p>
          <a:p>
            <a:r>
              <a:rPr lang="en-US" sz="2600" dirty="0" smtClean="0"/>
              <a:t>To change attitudes, we need a new paradigm</a:t>
            </a:r>
          </a:p>
          <a:p>
            <a:pPr lvl="1"/>
            <a:r>
              <a:rPr lang="en-US" sz="2400" dirty="0" smtClean="0"/>
              <a:t>Organizational culture</a:t>
            </a:r>
          </a:p>
          <a:p>
            <a:pPr lvl="1"/>
            <a:r>
              <a:rPr lang="en-US" sz="2400" dirty="0" smtClean="0"/>
              <a:t>Subordination of customer needs</a:t>
            </a:r>
          </a:p>
          <a:p>
            <a:pPr lvl="1"/>
            <a:r>
              <a:rPr lang="en-US" sz="2400" dirty="0" smtClean="0"/>
              <a:t>Lagging progress in ITS</a:t>
            </a:r>
            <a:endParaRPr lang="en-US" sz="2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7650" name="Rectangle 2"/>
          <p:cNvSpPr>
            <a:spLocks noGrp="1" noChangeArrowheads="1"/>
          </p:cNvSpPr>
          <p:nvPr>
            <p:ph type="title" idx="4294967295"/>
          </p:nvPr>
        </p:nvSpPr>
        <p:spPr>
          <a:xfrm>
            <a:off x="476250" y="107422"/>
            <a:ext cx="8229600" cy="822325"/>
          </a:xfrm>
          <a:prstGeom prst="rect">
            <a:avLst/>
          </a:prstGeom>
          <a:noFill/>
          <a:ln/>
        </p:spPr>
        <p:txBody>
          <a:bodyPr/>
          <a:lstStyle/>
          <a:p>
            <a:pPr algn="ctr"/>
            <a:r>
              <a:rPr lang="en-US" sz="3600" b="1" dirty="0" smtClean="0">
                <a:latin typeface="Arial" pitchFamily="34" charset="0"/>
                <a:cs typeface="Arial" pitchFamily="34" charset="0"/>
              </a:rPr>
              <a:t>A </a:t>
            </a:r>
            <a:r>
              <a:rPr lang="en-US" sz="3600" b="1" dirty="0">
                <a:latin typeface="Arial" pitchFamily="34" charset="0"/>
                <a:cs typeface="Arial" pitchFamily="34" charset="0"/>
              </a:rPr>
              <a:t>New Paradigm</a:t>
            </a:r>
          </a:p>
        </p:txBody>
      </p:sp>
      <p:sp>
        <p:nvSpPr>
          <p:cNvPr id="4507651" name="Rectangle 3"/>
          <p:cNvSpPr>
            <a:spLocks noGrp="1" noChangeArrowheads="1"/>
          </p:cNvSpPr>
          <p:nvPr>
            <p:ph type="body" idx="4294967295"/>
          </p:nvPr>
        </p:nvSpPr>
        <p:spPr>
          <a:xfrm>
            <a:off x="0" y="1901825"/>
            <a:ext cx="8229600" cy="4259263"/>
          </a:xfrm>
          <a:prstGeom prst="rect">
            <a:avLst/>
          </a:prstGeom>
        </p:spPr>
        <p:txBody>
          <a:bodyPr/>
          <a:lstStyle/>
          <a:p>
            <a:endParaRPr lang="en-US" dirty="0"/>
          </a:p>
          <a:p>
            <a:endParaRPr lang="en-US" dirty="0"/>
          </a:p>
        </p:txBody>
      </p:sp>
      <p:pic>
        <p:nvPicPr>
          <p:cNvPr id="4507652" name="Picture 4" descr="mapimage"/>
          <p:cNvPicPr>
            <a:picLocks noChangeAspect="1" noChangeArrowheads="1"/>
          </p:cNvPicPr>
          <p:nvPr/>
        </p:nvPicPr>
        <p:blipFill>
          <a:blip r:embed="rId3" cstate="print"/>
          <a:srcRect/>
          <a:stretch>
            <a:fillRect/>
          </a:stretch>
        </p:blipFill>
        <p:spPr bwMode="auto">
          <a:xfrm>
            <a:off x="1949154" y="914399"/>
            <a:ext cx="5366046" cy="5644639"/>
          </a:xfrm>
          <a:prstGeom prst="rect">
            <a:avLst/>
          </a:prstGeom>
          <a:noFill/>
          <a:ln w="19050">
            <a:noFill/>
            <a:miter lim="800000"/>
            <a:headEnd/>
            <a:tailEnd/>
          </a:ln>
        </p:spPr>
      </p:pic>
      <p:pic>
        <p:nvPicPr>
          <p:cNvPr id="5" name="Picture 4" descr="Apopka.jpg"/>
          <p:cNvPicPr>
            <a:picLocks noChangeAspect="1"/>
          </p:cNvPicPr>
          <p:nvPr/>
        </p:nvPicPr>
        <p:blipFill>
          <a:blip r:embed="rId4" cstate="print"/>
          <a:stretch>
            <a:fillRect/>
          </a:stretch>
        </p:blipFill>
        <p:spPr>
          <a:xfrm>
            <a:off x="863603" y="914021"/>
            <a:ext cx="7399867" cy="5643222"/>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1746" name="Rectangle 2"/>
          <p:cNvSpPr>
            <a:spLocks noGrp="1" noChangeArrowheads="1"/>
          </p:cNvSpPr>
          <p:nvPr>
            <p:ph type="title"/>
          </p:nvPr>
        </p:nvSpPr>
        <p:spPr>
          <a:noFill/>
          <a:ln/>
        </p:spPr>
        <p:txBody>
          <a:bodyPr/>
          <a:lstStyle/>
          <a:p>
            <a:r>
              <a:rPr lang="en-US" dirty="0" smtClean="0"/>
              <a:t>A </a:t>
            </a:r>
            <a:r>
              <a:rPr lang="en-US" dirty="0"/>
              <a:t>New Paradigm</a:t>
            </a:r>
          </a:p>
        </p:txBody>
      </p:sp>
      <p:sp>
        <p:nvSpPr>
          <p:cNvPr id="4511747" name="Rectangle 3"/>
          <p:cNvSpPr>
            <a:spLocks noGrp="1" noChangeArrowheads="1"/>
          </p:cNvSpPr>
          <p:nvPr>
            <p:ph type="body" sz="half" idx="4294967295"/>
          </p:nvPr>
        </p:nvSpPr>
        <p:spPr>
          <a:xfrm>
            <a:off x="0" y="1662113"/>
            <a:ext cx="4046538" cy="4525962"/>
          </a:xfrm>
          <a:prstGeom prst="rect">
            <a:avLst/>
          </a:prstGeom>
        </p:spPr>
        <p:txBody>
          <a:bodyPr/>
          <a:lstStyle/>
          <a:p>
            <a:pPr marL="0" indent="0"/>
            <a:endParaRPr lang="en-US" sz="2500" dirty="0"/>
          </a:p>
          <a:p>
            <a:pPr marL="0" indent="0"/>
            <a:endParaRPr lang="en-US" sz="2500" dirty="0"/>
          </a:p>
        </p:txBody>
      </p:sp>
      <p:pic>
        <p:nvPicPr>
          <p:cNvPr id="4511748" name="Picture 4"/>
          <p:cNvPicPr>
            <a:picLocks noChangeAspect="1" noChangeArrowheads="1"/>
          </p:cNvPicPr>
          <p:nvPr/>
        </p:nvPicPr>
        <p:blipFill>
          <a:blip r:embed="rId3" cstate="print"/>
          <a:srcRect/>
          <a:stretch>
            <a:fillRect/>
          </a:stretch>
        </p:blipFill>
        <p:spPr bwMode="auto">
          <a:xfrm>
            <a:off x="1023582" y="1903392"/>
            <a:ext cx="2784143" cy="2069284"/>
          </a:xfrm>
          <a:prstGeom prst="rect">
            <a:avLst/>
          </a:prstGeom>
          <a:noFill/>
          <a:ln w="22225">
            <a:noFill/>
            <a:miter lim="800000"/>
            <a:headEnd type="none" w="sm" len="sm"/>
            <a:tailEnd type="none" w="sm" len="sm"/>
          </a:ln>
          <a:effectLst/>
        </p:spPr>
      </p:pic>
      <p:pic>
        <p:nvPicPr>
          <p:cNvPr id="410625" name="Picture 1" descr="L:\Civil Rights\Coordinated Mobility\Graphics\minimize_minibus.JPG"/>
          <p:cNvPicPr>
            <a:picLocks noChangeAspect="1" noChangeArrowheads="1"/>
          </p:cNvPicPr>
          <p:nvPr/>
        </p:nvPicPr>
        <p:blipFill>
          <a:blip r:embed="rId4" cstate="print"/>
          <a:srcRect l="1522" t="15110" r="5744" b="8896"/>
          <a:stretch>
            <a:fillRect/>
          </a:stretch>
        </p:blipFill>
        <p:spPr bwMode="auto">
          <a:xfrm>
            <a:off x="641445" y="4227667"/>
            <a:ext cx="3802859" cy="2077600"/>
          </a:xfrm>
          <a:prstGeom prst="rect">
            <a:avLst/>
          </a:prstGeom>
          <a:noFill/>
        </p:spPr>
      </p:pic>
      <p:pic>
        <p:nvPicPr>
          <p:cNvPr id="410630" name="Picture 6" descr="L:\Civil Rights\Coordinated Mobility\Graphics\Portsmouth-Dowtown-Loop-Event-4-7-08-067.jpg"/>
          <p:cNvPicPr>
            <a:picLocks noChangeAspect="1" noChangeArrowheads="1"/>
          </p:cNvPicPr>
          <p:nvPr/>
        </p:nvPicPr>
        <p:blipFill>
          <a:blip r:embed="rId5" cstate="print"/>
          <a:srcRect l="2086" t="13081" r="2528"/>
          <a:stretch>
            <a:fillRect/>
          </a:stretch>
        </p:blipFill>
        <p:spPr bwMode="auto">
          <a:xfrm>
            <a:off x="4745742" y="4230806"/>
            <a:ext cx="3374674" cy="2047164"/>
          </a:xfrm>
          <a:prstGeom prst="rect">
            <a:avLst/>
          </a:prstGeom>
          <a:noFill/>
        </p:spPr>
      </p:pic>
      <p:pic>
        <p:nvPicPr>
          <p:cNvPr id="8" name="Picture 7"/>
          <p:cNvPicPr/>
          <p:nvPr/>
        </p:nvPicPr>
        <p:blipFill>
          <a:blip r:embed="rId6" cstate="print"/>
          <a:srcRect l="4439" t="6338" r="5151" b="17095"/>
          <a:stretch>
            <a:fillRect/>
          </a:stretch>
        </p:blipFill>
        <p:spPr bwMode="auto">
          <a:xfrm>
            <a:off x="4286250" y="1905000"/>
            <a:ext cx="4210050" cy="2005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Course Goal</a:t>
            </a:r>
            <a:endParaRPr lang="en-US"/>
          </a:p>
        </p:txBody>
      </p:sp>
      <p:sp>
        <p:nvSpPr>
          <p:cNvPr id="5" name="Content Placeholder 4"/>
          <p:cNvSpPr>
            <a:spLocks noGrp="1"/>
          </p:cNvSpPr>
          <p:nvPr>
            <p:ph idx="1"/>
          </p:nvPr>
        </p:nvSpPr>
        <p:spPr>
          <a:xfrm>
            <a:off x="457200" y="1901825"/>
            <a:ext cx="8453718" cy="4259263"/>
          </a:xfrm>
        </p:spPr>
        <p:txBody>
          <a:bodyPr/>
          <a:lstStyle/>
          <a:p>
            <a:pPr marL="0" indent="0"/>
            <a:r>
              <a:rPr lang="en-US" sz="2700" i="1" smtClean="0"/>
              <a:t>The goal of this course is to help mobility, human service, and transit professionals examine creative approaches to resolve fragmented and/or duplicative transportation systems in order to create a more seamless and cost-efficient network with a customer-focused mindset.</a:t>
            </a:r>
            <a:endParaRPr lang="en-US" sz="2700" i="1"/>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42" name="Rectangle 2"/>
          <p:cNvSpPr>
            <a:spLocks noGrp="1" noChangeArrowheads="1"/>
          </p:cNvSpPr>
          <p:nvPr>
            <p:ph type="title"/>
          </p:nvPr>
        </p:nvSpPr>
        <p:spPr/>
        <p:txBody>
          <a:bodyPr/>
          <a:lstStyle/>
          <a:p>
            <a:r>
              <a:rPr lang="en-US" dirty="0" smtClean="0"/>
              <a:t>A New Paradigm</a:t>
            </a:r>
            <a:endParaRPr lang="en-US" dirty="0"/>
          </a:p>
        </p:txBody>
      </p:sp>
      <p:sp>
        <p:nvSpPr>
          <p:cNvPr id="4515843" name="Rectangle 3"/>
          <p:cNvSpPr>
            <a:spLocks noGrp="1" noChangeArrowheads="1"/>
          </p:cNvSpPr>
          <p:nvPr>
            <p:ph idx="1"/>
          </p:nvPr>
        </p:nvSpPr>
        <p:spPr/>
        <p:txBody>
          <a:bodyPr/>
          <a:lstStyle/>
          <a:p>
            <a:pPr marL="0" indent="0"/>
            <a:r>
              <a:rPr lang="en-US" dirty="0" smtClean="0"/>
              <a:t>Basic principles</a:t>
            </a:r>
          </a:p>
          <a:p>
            <a:pPr lvl="1"/>
            <a:r>
              <a:rPr lang="en-US" dirty="0" smtClean="0"/>
              <a:t>Re-establish quality of the customer’s experience</a:t>
            </a:r>
          </a:p>
          <a:p>
            <a:pPr lvl="1"/>
            <a:r>
              <a:rPr lang="en-US" dirty="0" smtClean="0"/>
              <a:t>Separate strategic responsibilities from the production of goods and services</a:t>
            </a:r>
          </a:p>
          <a:p>
            <a:pPr lvl="1"/>
            <a:r>
              <a:rPr lang="en-US" dirty="0" smtClean="0"/>
              <a:t>Provide systems of performance measurement</a:t>
            </a:r>
          </a:p>
          <a:p>
            <a:pPr lvl="1"/>
            <a:r>
              <a:rPr lang="en-US" dirty="0" smtClean="0"/>
              <a:t>Expand partnerships and alliances</a:t>
            </a:r>
          </a:p>
          <a:p>
            <a:pPr lvl="1"/>
            <a:r>
              <a:rPr lang="en-US" dirty="0" smtClean="0"/>
              <a:t>Utilize state of the art information technologies</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7890" name="Rectangle 2"/>
          <p:cNvSpPr>
            <a:spLocks noGrp="1" noChangeArrowheads="1"/>
          </p:cNvSpPr>
          <p:nvPr>
            <p:ph type="title"/>
          </p:nvPr>
        </p:nvSpPr>
        <p:spPr>
          <a:noFill/>
          <a:ln/>
        </p:spPr>
        <p:txBody>
          <a:bodyPr/>
          <a:lstStyle/>
          <a:p>
            <a:r>
              <a:rPr lang="en-US" dirty="0" smtClean="0"/>
              <a:t>A </a:t>
            </a:r>
            <a:r>
              <a:rPr lang="en-US" dirty="0"/>
              <a:t>New Paradigm</a:t>
            </a:r>
          </a:p>
        </p:txBody>
      </p:sp>
      <p:sp>
        <p:nvSpPr>
          <p:cNvPr id="4517891" name="Rectangle 3"/>
          <p:cNvSpPr>
            <a:spLocks noGrp="1" noChangeArrowheads="1"/>
          </p:cNvSpPr>
          <p:nvPr>
            <p:ph idx="1"/>
          </p:nvPr>
        </p:nvSpPr>
        <p:spPr/>
        <p:txBody>
          <a:bodyPr/>
          <a:lstStyle/>
          <a:p>
            <a:r>
              <a:rPr lang="en-US" dirty="0"/>
              <a:t>Six dimensions of fundamental change</a:t>
            </a:r>
          </a:p>
          <a:p>
            <a:pPr lvl="1"/>
            <a:r>
              <a:rPr lang="en-US" dirty="0"/>
              <a:t>Mission shift</a:t>
            </a:r>
          </a:p>
          <a:p>
            <a:pPr lvl="1"/>
            <a:r>
              <a:rPr lang="en-US" dirty="0"/>
              <a:t>Focus on the customer</a:t>
            </a:r>
          </a:p>
          <a:p>
            <a:pPr lvl="1"/>
            <a:r>
              <a:rPr lang="en-US" dirty="0"/>
              <a:t>Collaboration</a:t>
            </a:r>
          </a:p>
          <a:p>
            <a:pPr lvl="1"/>
            <a:r>
              <a:rPr lang="en-US" dirty="0"/>
              <a:t>Integration</a:t>
            </a:r>
          </a:p>
          <a:p>
            <a:pPr lvl="1"/>
            <a:r>
              <a:rPr lang="en-US" dirty="0"/>
              <a:t>Information technology</a:t>
            </a:r>
          </a:p>
          <a:p>
            <a:pPr lvl="1"/>
            <a:r>
              <a:rPr lang="en-US" dirty="0"/>
              <a:t>Organizational structure change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6" name="Content Placeholder 5"/>
          <p:cNvSpPr>
            <a:spLocks noGrp="1"/>
          </p:cNvSpPr>
          <p:nvPr>
            <p:ph idx="1"/>
          </p:nvPr>
        </p:nvSpPr>
        <p:spPr/>
        <p:txBody>
          <a:bodyPr/>
          <a:lstStyle/>
          <a:p>
            <a:r>
              <a:rPr lang="en-US" dirty="0" smtClean="0"/>
              <a:t>Change your organizational structure to enable transit managers to become mobility managers </a:t>
            </a:r>
            <a:r>
              <a:rPr lang="en-US" u="sng" dirty="0" smtClean="0"/>
              <a:t>not</a:t>
            </a:r>
            <a:r>
              <a:rPr lang="en-US" dirty="0" smtClean="0"/>
              <a:t> asset managers</a:t>
            </a:r>
          </a:p>
          <a:p>
            <a:r>
              <a:rPr lang="en-US" dirty="0" smtClean="0"/>
              <a:t>The paradigm shift is a recognized need not only for FTA, but for all layers of society and business</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9938" name="Rectangle 2"/>
          <p:cNvSpPr>
            <a:spLocks noGrp="1" noChangeArrowheads="1"/>
          </p:cNvSpPr>
          <p:nvPr>
            <p:ph type="title"/>
          </p:nvPr>
        </p:nvSpPr>
        <p:spPr/>
        <p:txBody>
          <a:bodyPr/>
          <a:lstStyle/>
          <a:p>
            <a:r>
              <a:rPr lang="en-US" dirty="0" smtClean="0"/>
              <a:t>Learning Activity 1</a:t>
            </a:r>
            <a:endParaRPr lang="en-US" dirty="0"/>
          </a:p>
        </p:txBody>
      </p:sp>
      <p:sp>
        <p:nvSpPr>
          <p:cNvPr id="4519939" name="Rectangle 3"/>
          <p:cNvSpPr>
            <a:spLocks noGrp="1" noChangeArrowheads="1"/>
          </p:cNvSpPr>
          <p:nvPr>
            <p:ph idx="1"/>
          </p:nvPr>
        </p:nvSpPr>
        <p:spPr/>
        <p:txBody>
          <a:bodyPr/>
          <a:lstStyle/>
          <a:p>
            <a:r>
              <a:rPr lang="en-US" dirty="0" smtClean="0"/>
              <a:t>The “Welch Way” – creative thinking</a:t>
            </a:r>
          </a:p>
          <a:p>
            <a:pPr marL="974725" lvl="1" indent="-514350">
              <a:buFont typeface="+mj-lt"/>
              <a:buAutoNum type="arabicPeriod"/>
            </a:pPr>
            <a:r>
              <a:rPr lang="en-US" dirty="0" smtClean="0"/>
              <a:t>What is the message in your chapter?</a:t>
            </a:r>
          </a:p>
          <a:p>
            <a:pPr marL="974725" lvl="1" indent="-514350">
              <a:buFont typeface="+mj-lt"/>
              <a:buAutoNum type="arabicPeriod"/>
            </a:pPr>
            <a:r>
              <a:rPr lang="en-US" dirty="0" smtClean="0"/>
              <a:t>Does it apply to your organization?</a:t>
            </a:r>
          </a:p>
          <a:p>
            <a:pPr marL="974725" lvl="1" indent="-514350">
              <a:buFont typeface="+mj-lt"/>
              <a:buAutoNum type="arabicPeriod"/>
            </a:pPr>
            <a:r>
              <a:rPr lang="en-US" dirty="0" smtClean="0"/>
              <a:t>What has to change to make it apply to your organization?</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5266" name="Rectangle 2"/>
          <p:cNvSpPr>
            <a:spLocks noGrp="1" noChangeArrowheads="1"/>
          </p:cNvSpPr>
          <p:nvPr>
            <p:ph type="ctrTitle"/>
          </p:nvPr>
        </p:nvSpPr>
        <p:spPr/>
        <p:txBody>
          <a:bodyPr/>
          <a:lstStyle/>
          <a:p>
            <a:r>
              <a:rPr lang="en-US" dirty="0" smtClean="0"/>
              <a:t>Module 3</a:t>
            </a:r>
            <a:endParaRPr lang="en-US" dirty="0"/>
          </a:p>
        </p:txBody>
      </p:sp>
      <p:sp>
        <p:nvSpPr>
          <p:cNvPr id="4875267" name="Rectangle 3"/>
          <p:cNvSpPr>
            <a:spLocks noGrp="1" noChangeArrowheads="1"/>
          </p:cNvSpPr>
          <p:nvPr>
            <p:ph type="subTitle" idx="1"/>
          </p:nvPr>
        </p:nvSpPr>
        <p:spPr>
          <a:xfrm>
            <a:off x="1371600" y="3886199"/>
            <a:ext cx="6589986" cy="2672255"/>
          </a:xfrm>
        </p:spPr>
        <p:txBody>
          <a:bodyPr/>
          <a:lstStyle/>
          <a:p>
            <a:pPr>
              <a:spcBef>
                <a:spcPts val="600"/>
              </a:spcBef>
            </a:pPr>
            <a:r>
              <a:rPr lang="en-US" dirty="0" smtClean="0"/>
              <a:t>Coordinated Public Transit and Human Service Transportation Plan </a:t>
            </a:r>
          </a:p>
          <a:p>
            <a:pPr>
              <a:spcBef>
                <a:spcPts val="600"/>
              </a:spcBef>
            </a:pPr>
            <a:r>
              <a:rPr lang="en-US" dirty="0" smtClean="0"/>
              <a:t>The “Coordinated Plan”</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0818" name="Rectangle 2"/>
          <p:cNvSpPr>
            <a:spLocks noGrp="1" noChangeArrowheads="1"/>
          </p:cNvSpPr>
          <p:nvPr>
            <p:ph type="title"/>
          </p:nvPr>
        </p:nvSpPr>
        <p:spPr/>
        <p:txBody>
          <a:bodyPr/>
          <a:lstStyle/>
          <a:p>
            <a:r>
              <a:rPr lang="en-US" dirty="0" smtClean="0"/>
              <a:t>Learning Objectives</a:t>
            </a:r>
            <a:endParaRPr lang="en-US" dirty="0"/>
          </a:p>
        </p:txBody>
      </p:sp>
      <p:sp>
        <p:nvSpPr>
          <p:cNvPr id="4770819" name="Rectangle 3"/>
          <p:cNvSpPr>
            <a:spLocks noGrp="1" noChangeArrowheads="1"/>
          </p:cNvSpPr>
          <p:nvPr>
            <p:ph type="body" idx="1"/>
          </p:nvPr>
        </p:nvSpPr>
        <p:spPr/>
        <p:txBody>
          <a:bodyPr/>
          <a:lstStyle/>
          <a:p>
            <a:r>
              <a:rPr lang="en-US" dirty="0" smtClean="0"/>
              <a:t>List the types of funding available to agencies once the Coordinated Plan is complete</a:t>
            </a:r>
          </a:p>
          <a:p>
            <a:r>
              <a:rPr lang="en-US" dirty="0" smtClean="0"/>
              <a:t>Explain the purpose of the Coordinated Plan</a:t>
            </a:r>
          </a:p>
          <a:p>
            <a:r>
              <a:rPr lang="en-US" dirty="0" smtClean="0"/>
              <a:t>Discuss strategies for creating the Coordinated Plan</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2466" name="Rectangle 2"/>
          <p:cNvSpPr>
            <a:spLocks noGrp="1" noChangeArrowheads="1"/>
          </p:cNvSpPr>
          <p:nvPr>
            <p:ph type="title"/>
          </p:nvPr>
        </p:nvSpPr>
        <p:spPr/>
        <p:txBody>
          <a:bodyPr/>
          <a:lstStyle/>
          <a:p>
            <a:r>
              <a:rPr lang="en-US" dirty="0" smtClean="0"/>
              <a:t>SAFETEA-LU</a:t>
            </a:r>
            <a:endParaRPr lang="en-US" dirty="0"/>
          </a:p>
        </p:txBody>
      </p:sp>
      <p:sp>
        <p:nvSpPr>
          <p:cNvPr id="4542467" name="Rectangle 3"/>
          <p:cNvSpPr>
            <a:spLocks noGrp="1" noChangeArrowheads="1"/>
          </p:cNvSpPr>
          <p:nvPr>
            <p:ph type="body" idx="1"/>
          </p:nvPr>
        </p:nvSpPr>
        <p:spPr/>
        <p:txBody>
          <a:bodyPr/>
          <a:lstStyle/>
          <a:p>
            <a:r>
              <a:rPr lang="en-US" dirty="0" smtClean="0"/>
              <a:t>Mobility management expenses eligible under SAFETEA-LU</a:t>
            </a:r>
          </a:p>
          <a:p>
            <a:r>
              <a:rPr lang="en-US" dirty="0" smtClean="0"/>
              <a:t>“Mobility management” added to the list of </a:t>
            </a:r>
            <a:r>
              <a:rPr lang="en-US" u="sng" dirty="0" smtClean="0"/>
              <a:t>capital projects</a:t>
            </a:r>
            <a:r>
              <a:rPr lang="en-US" dirty="0" smtClean="0"/>
              <a:t> at 5302(a)(1)(L)</a:t>
            </a:r>
          </a:p>
          <a:p>
            <a:pPr lvl="1"/>
            <a:r>
              <a:rPr lang="en-US" dirty="0" smtClean="0"/>
              <a:t>Better funding ratio (80:20 instead of 50:50)</a:t>
            </a:r>
          </a:p>
          <a:p>
            <a:pPr lvl="1"/>
            <a:r>
              <a:rPr lang="en-US" dirty="0" smtClean="0"/>
              <a:t>20% match for federal funds </a:t>
            </a:r>
            <a:r>
              <a:rPr lang="en-US" u="sng" dirty="0" smtClean="0"/>
              <a:t>can</a:t>
            </a:r>
            <a:r>
              <a:rPr lang="en-US" dirty="0" smtClean="0"/>
              <a:t> be federal money as long as it’s not DOT</a:t>
            </a:r>
          </a:p>
          <a:p>
            <a:r>
              <a:rPr lang="en-US" dirty="0" smtClean="0"/>
              <a:t>Necessary to have a designated recipient in order to received funds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4514" name="Rectangle 2"/>
          <p:cNvSpPr>
            <a:spLocks noGrp="1" noChangeArrowheads="1"/>
          </p:cNvSpPr>
          <p:nvPr>
            <p:ph type="title"/>
          </p:nvPr>
        </p:nvSpPr>
        <p:spPr/>
        <p:txBody>
          <a:bodyPr/>
          <a:lstStyle/>
          <a:p>
            <a:r>
              <a:rPr lang="en-US" smtClean="0"/>
              <a:t>SAFETEA-LU</a:t>
            </a:r>
            <a:endParaRPr lang="en-US"/>
          </a:p>
        </p:txBody>
      </p:sp>
      <p:sp>
        <p:nvSpPr>
          <p:cNvPr id="4544515" name="Rectangle 3"/>
          <p:cNvSpPr>
            <a:spLocks noGrp="1" noChangeArrowheads="1"/>
          </p:cNvSpPr>
          <p:nvPr>
            <p:ph idx="1"/>
          </p:nvPr>
        </p:nvSpPr>
        <p:spPr>
          <a:xfrm>
            <a:off x="457199" y="1901825"/>
            <a:ext cx="8686801" cy="4562037"/>
          </a:xfrm>
        </p:spPr>
        <p:txBody>
          <a:bodyPr/>
          <a:lstStyle/>
          <a:p>
            <a:pPr marL="0" indent="0"/>
            <a:r>
              <a:rPr lang="en-US" sz="2600" smtClean="0"/>
              <a:t>Mobility management programs are funded through:</a:t>
            </a:r>
          </a:p>
          <a:p>
            <a:pPr lvl="1"/>
            <a:r>
              <a:rPr lang="en-US" sz="2400" smtClean="0"/>
              <a:t>Demographic specific</a:t>
            </a:r>
          </a:p>
          <a:p>
            <a:pPr lvl="2"/>
            <a:r>
              <a:rPr lang="en-US" sz="2200" smtClean="0"/>
              <a:t>5310 – Special Needs of Elderly Individuals and Individuals with Disabilities</a:t>
            </a:r>
          </a:p>
          <a:p>
            <a:pPr lvl="2"/>
            <a:r>
              <a:rPr lang="en-US" sz="2200" smtClean="0"/>
              <a:t>5316 – Job Access and Reverse Commute (JARC)</a:t>
            </a:r>
          </a:p>
          <a:p>
            <a:pPr lvl="2"/>
            <a:r>
              <a:rPr lang="en-US" sz="2200" smtClean="0"/>
              <a:t>5317 – New Freedom</a:t>
            </a:r>
          </a:p>
          <a:p>
            <a:pPr lvl="1"/>
            <a:r>
              <a:rPr lang="en-US" sz="2400" smtClean="0"/>
              <a:t>General public</a:t>
            </a:r>
          </a:p>
          <a:p>
            <a:pPr lvl="2"/>
            <a:r>
              <a:rPr lang="en-US" sz="2200" smtClean="0"/>
              <a:t>5307 – Urbanized Area Formula</a:t>
            </a:r>
          </a:p>
          <a:p>
            <a:pPr lvl="2"/>
            <a:r>
              <a:rPr lang="en-US" sz="2200" smtClean="0"/>
              <a:t>5311 – Non-Urbanized Formula</a:t>
            </a:r>
            <a:endParaRPr lang="en-US" sz="220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4178" name="Rectangle 2"/>
          <p:cNvSpPr>
            <a:spLocks noGrp="1" noChangeArrowheads="1"/>
          </p:cNvSpPr>
          <p:nvPr>
            <p:ph type="title"/>
          </p:nvPr>
        </p:nvSpPr>
        <p:spPr/>
        <p:txBody>
          <a:bodyPr/>
          <a:lstStyle/>
          <a:p>
            <a:r>
              <a:rPr lang="en-US" smtClean="0"/>
              <a:t>Section 5310</a:t>
            </a:r>
            <a:endParaRPr lang="en-US"/>
          </a:p>
        </p:txBody>
      </p:sp>
      <p:sp>
        <p:nvSpPr>
          <p:cNvPr id="4914179" name="Rectangle 3"/>
          <p:cNvSpPr>
            <a:spLocks noGrp="1" noChangeArrowheads="1"/>
          </p:cNvSpPr>
          <p:nvPr>
            <p:ph idx="1"/>
          </p:nvPr>
        </p:nvSpPr>
        <p:spPr>
          <a:xfrm>
            <a:off x="457200" y="1901825"/>
            <a:ext cx="8401050" cy="4259263"/>
          </a:xfrm>
        </p:spPr>
        <p:txBody>
          <a:bodyPr/>
          <a:lstStyle/>
          <a:p>
            <a:r>
              <a:rPr lang="en-US" dirty="0" smtClean="0"/>
              <a:t>Targets older adults and people with disabilities</a:t>
            </a:r>
          </a:p>
          <a:p>
            <a:r>
              <a:rPr lang="en-US" dirty="0" smtClean="0"/>
              <a:t>Formula program based on state population</a:t>
            </a:r>
          </a:p>
          <a:p>
            <a:r>
              <a:rPr lang="en-US" dirty="0" smtClean="0"/>
              <a:t>Activities funded are derived from local coordinated planning process</a:t>
            </a:r>
          </a:p>
          <a:p>
            <a:r>
              <a:rPr lang="en-US" dirty="0" smtClean="0"/>
              <a:t>Program primarily supports capital purchases, although you can buy service if state allows</a:t>
            </a:r>
          </a:p>
          <a:p>
            <a:pPr lvl="1"/>
            <a:r>
              <a:rPr lang="en-US" dirty="0" smtClean="0"/>
              <a:t>Must be contracted services – NOT your operating service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Section 5310 – Examples</a:t>
            </a:r>
            <a:endParaRPr lang="en-US"/>
          </a:p>
        </p:txBody>
      </p:sp>
      <p:sp>
        <p:nvSpPr>
          <p:cNvPr id="3" name="Content Placeholder 2"/>
          <p:cNvSpPr>
            <a:spLocks noGrp="1"/>
          </p:cNvSpPr>
          <p:nvPr>
            <p:ph idx="1"/>
          </p:nvPr>
        </p:nvSpPr>
        <p:spPr/>
        <p:txBody>
          <a:bodyPr/>
          <a:lstStyle/>
          <a:p>
            <a:r>
              <a:rPr lang="en-US" smtClean="0"/>
              <a:t>Capital program</a:t>
            </a:r>
          </a:p>
          <a:p>
            <a:pPr lvl="1"/>
            <a:r>
              <a:rPr lang="en-US" smtClean="0"/>
              <a:t>Funding (primarily) to support vehicle acquisition for non-profit organizations</a:t>
            </a:r>
          </a:p>
          <a:p>
            <a:pPr lvl="1"/>
            <a:r>
              <a:rPr lang="en-US" smtClean="0"/>
              <a:t>80:20 federal/state match for capital</a:t>
            </a:r>
          </a:p>
          <a:p>
            <a:pPr lvl="1"/>
            <a:r>
              <a:rPr lang="en-US" smtClean="0"/>
              <a:t>Contracted services</a:t>
            </a:r>
          </a:p>
          <a:p>
            <a:r>
              <a:rPr lang="en-US" smtClean="0"/>
              <a:t>Pilot for “operations” in 7 states</a:t>
            </a:r>
          </a:p>
          <a:p>
            <a:pPr lvl="1"/>
            <a:r>
              <a:rPr lang="en-US" smtClean="0"/>
              <a:t>33% can be used for operating expenses</a:t>
            </a:r>
          </a:p>
          <a:p>
            <a:pPr lvl="1"/>
            <a:r>
              <a:rPr lang="en-US" smtClean="0"/>
              <a:t>50:50 match for operating</a:t>
            </a: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5970" name="Rectangle 2"/>
          <p:cNvSpPr>
            <a:spLocks noGrp="1" noChangeArrowheads="1"/>
          </p:cNvSpPr>
          <p:nvPr>
            <p:ph type="title"/>
          </p:nvPr>
        </p:nvSpPr>
        <p:spPr/>
        <p:txBody>
          <a:bodyPr/>
          <a:lstStyle/>
          <a:p>
            <a:r>
              <a:rPr lang="en-US" smtClean="0"/>
              <a:t>Course Objectives</a:t>
            </a:r>
            <a:endParaRPr lang="en-US"/>
          </a:p>
        </p:txBody>
      </p:sp>
      <p:sp>
        <p:nvSpPr>
          <p:cNvPr id="4435971" name="Rectangle 3"/>
          <p:cNvSpPr>
            <a:spLocks noGrp="1" noChangeArrowheads="1"/>
          </p:cNvSpPr>
          <p:nvPr>
            <p:ph type="body" idx="1"/>
          </p:nvPr>
        </p:nvSpPr>
        <p:spPr/>
        <p:txBody>
          <a:bodyPr/>
          <a:lstStyle/>
          <a:p>
            <a:r>
              <a:rPr lang="en-US" smtClean="0"/>
              <a:t>Introduce the concept of mobility management and its application to transportation operations at the community level</a:t>
            </a:r>
          </a:p>
          <a:p>
            <a:r>
              <a:rPr lang="en-US" smtClean="0"/>
              <a:t>Identify funding resources available for implementing and operating mobility management programs</a:t>
            </a:r>
          </a:p>
          <a:p>
            <a:r>
              <a:rPr lang="en-US" smtClean="0"/>
              <a:t>Describe how to develop the Coordinated Public Transit and Human Service Transportation Plan “Coordinated Plan”</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277" name="Rectangle 5"/>
          <p:cNvSpPr>
            <a:spLocks noGrp="1" noChangeArrowheads="1"/>
          </p:cNvSpPr>
          <p:nvPr>
            <p:ph type="title"/>
          </p:nvPr>
        </p:nvSpPr>
        <p:spPr/>
        <p:txBody>
          <a:bodyPr/>
          <a:lstStyle/>
          <a:p>
            <a:r>
              <a:rPr lang="en-US" smtClean="0"/>
              <a:t>Section 5316</a:t>
            </a:r>
            <a:endParaRPr lang="en-US"/>
          </a:p>
        </p:txBody>
      </p:sp>
      <p:sp>
        <p:nvSpPr>
          <p:cNvPr id="4918274" name="Rectangle 2"/>
          <p:cNvSpPr>
            <a:spLocks noGrp="1" noChangeArrowheads="1"/>
          </p:cNvSpPr>
          <p:nvPr>
            <p:ph type="body" idx="1"/>
          </p:nvPr>
        </p:nvSpPr>
        <p:spPr/>
        <p:txBody>
          <a:bodyPr/>
          <a:lstStyle/>
          <a:p>
            <a:r>
              <a:rPr lang="en-US" smtClean="0"/>
              <a:t>JARC – employment related activities, LMI</a:t>
            </a:r>
          </a:p>
          <a:p>
            <a:r>
              <a:rPr lang="en-US" smtClean="0"/>
              <a:t>Formula based on population</a:t>
            </a:r>
          </a:p>
          <a:p>
            <a:pPr lvl="1"/>
            <a:r>
              <a:rPr lang="en-US" smtClean="0"/>
              <a:t>&lt; 200,000 state administered</a:t>
            </a:r>
          </a:p>
          <a:p>
            <a:pPr lvl="1"/>
            <a:r>
              <a:rPr lang="en-US" smtClean="0"/>
              <a:t>&gt; 200,000 direct apportionment</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277" name="Rectangle 5"/>
          <p:cNvSpPr>
            <a:spLocks noGrp="1" noChangeArrowheads="1"/>
          </p:cNvSpPr>
          <p:nvPr>
            <p:ph type="title"/>
          </p:nvPr>
        </p:nvSpPr>
        <p:spPr>
          <a:xfrm>
            <a:off x="457200" y="808038"/>
            <a:ext cx="8686800" cy="822325"/>
          </a:xfrm>
        </p:spPr>
        <p:txBody>
          <a:bodyPr/>
          <a:lstStyle/>
          <a:p>
            <a:r>
              <a:rPr lang="en-US" smtClean="0"/>
              <a:t>Section 5316 – Provides funding for…</a:t>
            </a:r>
            <a:endParaRPr lang="en-US"/>
          </a:p>
        </p:txBody>
      </p:sp>
      <p:sp>
        <p:nvSpPr>
          <p:cNvPr id="4918274" name="Rectangle 2"/>
          <p:cNvSpPr>
            <a:spLocks noGrp="1" noChangeArrowheads="1"/>
          </p:cNvSpPr>
          <p:nvPr>
            <p:ph idx="1"/>
          </p:nvPr>
        </p:nvSpPr>
        <p:spPr>
          <a:xfrm>
            <a:off x="457200" y="1901825"/>
            <a:ext cx="8458200" cy="4259263"/>
          </a:xfrm>
        </p:spPr>
        <p:txBody>
          <a:bodyPr/>
          <a:lstStyle/>
          <a:p>
            <a:r>
              <a:rPr lang="en-US" sz="2200" smtClean="0"/>
              <a:t>ITS as a capital expense</a:t>
            </a:r>
          </a:p>
          <a:p>
            <a:pPr lvl="1"/>
            <a:r>
              <a:rPr lang="en-US" sz="2000" smtClean="0"/>
              <a:t>Acquiring GIS tools</a:t>
            </a:r>
          </a:p>
          <a:p>
            <a:pPr lvl="1"/>
            <a:r>
              <a:rPr lang="en-US" sz="2000" smtClean="0"/>
              <a:t>Implementing ITS, including customer trip information technology</a:t>
            </a:r>
          </a:p>
          <a:p>
            <a:pPr lvl="1"/>
            <a:r>
              <a:rPr lang="en-US" sz="2000" smtClean="0"/>
              <a:t>Integrating automated regional public transit, including information, scheduling, and dispatch functions</a:t>
            </a:r>
          </a:p>
          <a:p>
            <a:pPr lvl="1"/>
            <a:r>
              <a:rPr lang="en-US" sz="2000" smtClean="0"/>
              <a:t>Deploying vehicle position-monitoring systems</a:t>
            </a:r>
          </a:p>
          <a:p>
            <a:r>
              <a:rPr lang="en-US" sz="2200" smtClean="0"/>
              <a:t>Supporting administration for voucher programs</a:t>
            </a:r>
          </a:p>
          <a:p>
            <a:pPr lvl="1"/>
            <a:r>
              <a:rPr lang="en-US" sz="2000" smtClean="0"/>
              <a:t>Mileage reimbursement as part of a volunteer driver program</a:t>
            </a:r>
          </a:p>
          <a:p>
            <a:pPr lvl="1"/>
            <a:r>
              <a:rPr lang="en-US" sz="2000" smtClean="0"/>
              <a:t>Taxi trip</a:t>
            </a:r>
          </a:p>
          <a:p>
            <a:pPr lvl="1"/>
            <a:r>
              <a:rPr lang="en-US" sz="2000" smtClean="0"/>
              <a:t>Trips provided by human service agencies</a:t>
            </a:r>
          </a:p>
          <a:p>
            <a:r>
              <a:rPr lang="en-US" sz="2200" smtClean="0"/>
              <a:t>Promotion of transit passes </a:t>
            </a:r>
            <a:endParaRPr lang="en-US" sz="220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Section 5316 – Examples</a:t>
            </a:r>
            <a:endParaRPr lang="en-US"/>
          </a:p>
        </p:txBody>
      </p:sp>
      <p:sp>
        <p:nvSpPr>
          <p:cNvPr id="4" name="Content Placeholder 3"/>
          <p:cNvSpPr>
            <a:spLocks noGrp="1"/>
          </p:cNvSpPr>
          <p:nvPr>
            <p:ph sz="half" idx="1"/>
          </p:nvPr>
        </p:nvSpPr>
        <p:spPr/>
        <p:txBody>
          <a:bodyPr/>
          <a:lstStyle/>
          <a:p>
            <a:r>
              <a:rPr lang="en-US" smtClean="0"/>
              <a:t>Late-night and weekend service</a:t>
            </a:r>
          </a:p>
          <a:p>
            <a:r>
              <a:rPr lang="en-US" smtClean="0"/>
              <a:t>Guaranteed ride home service</a:t>
            </a:r>
          </a:p>
          <a:p>
            <a:r>
              <a:rPr lang="en-US" smtClean="0"/>
              <a:t>Shuttle service</a:t>
            </a:r>
          </a:p>
          <a:p>
            <a:r>
              <a:rPr lang="en-US" smtClean="0"/>
              <a:t>Expanding fixed-route public transit</a:t>
            </a:r>
          </a:p>
          <a:p>
            <a:r>
              <a:rPr lang="en-US" smtClean="0"/>
              <a:t>Continuation projects</a:t>
            </a:r>
          </a:p>
        </p:txBody>
      </p:sp>
      <p:sp>
        <p:nvSpPr>
          <p:cNvPr id="6" name="Content Placeholder 5"/>
          <p:cNvSpPr>
            <a:spLocks noGrp="1"/>
          </p:cNvSpPr>
          <p:nvPr>
            <p:ph sz="half" idx="2"/>
          </p:nvPr>
        </p:nvSpPr>
        <p:spPr/>
        <p:txBody>
          <a:bodyPr/>
          <a:lstStyle/>
          <a:p>
            <a:r>
              <a:rPr lang="en-US" smtClean="0"/>
              <a:t>Demand-response van service</a:t>
            </a:r>
          </a:p>
          <a:p>
            <a:r>
              <a:rPr lang="en-US" smtClean="0"/>
              <a:t>Ridesharing and carpooling</a:t>
            </a:r>
          </a:p>
          <a:p>
            <a:r>
              <a:rPr lang="en-US" smtClean="0"/>
              <a:t>Transit-related aspects of bicycling</a:t>
            </a:r>
          </a:p>
          <a:p>
            <a:r>
              <a:rPr lang="en-US" smtClean="0"/>
              <a:t>Local car loan programs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0564" name="Rectangle 4"/>
          <p:cNvSpPr>
            <a:spLocks noGrp="1" noChangeArrowheads="1"/>
          </p:cNvSpPr>
          <p:nvPr>
            <p:ph type="title"/>
          </p:nvPr>
        </p:nvSpPr>
        <p:spPr/>
        <p:txBody>
          <a:bodyPr/>
          <a:lstStyle/>
          <a:p>
            <a:r>
              <a:rPr lang="en-US" smtClean="0"/>
              <a:t>Section 5317</a:t>
            </a:r>
            <a:endParaRPr lang="en-US"/>
          </a:p>
        </p:txBody>
      </p:sp>
      <p:sp>
        <p:nvSpPr>
          <p:cNvPr id="7" name="Content Placeholder 6"/>
          <p:cNvSpPr>
            <a:spLocks noGrp="1"/>
          </p:cNvSpPr>
          <p:nvPr>
            <p:ph idx="1"/>
          </p:nvPr>
        </p:nvSpPr>
        <p:spPr/>
        <p:txBody>
          <a:bodyPr/>
          <a:lstStyle/>
          <a:p>
            <a:r>
              <a:rPr lang="en-US" smtClean="0"/>
              <a:t>New Freedom Program</a:t>
            </a:r>
          </a:p>
          <a:p>
            <a:pPr lvl="1"/>
            <a:r>
              <a:rPr lang="en-US" smtClean="0"/>
              <a:t>“New” public transportation service and “new” alternatives to public transportation</a:t>
            </a:r>
          </a:p>
          <a:p>
            <a:r>
              <a:rPr lang="en-US" smtClean="0"/>
              <a:t>Formula based on population</a:t>
            </a:r>
          </a:p>
          <a:p>
            <a:pPr lvl="1"/>
            <a:r>
              <a:rPr lang="en-US" smtClean="0"/>
              <a:t>&lt; 200,000 state administered</a:t>
            </a:r>
          </a:p>
          <a:p>
            <a:pPr lvl="1"/>
            <a:r>
              <a:rPr lang="en-US" smtClean="0"/>
              <a:t>&gt; 200,000 direct apportionment</a:t>
            </a:r>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6708" name="Rectangle 4"/>
          <p:cNvSpPr>
            <a:spLocks noGrp="1" noChangeArrowheads="1"/>
          </p:cNvSpPr>
          <p:nvPr>
            <p:ph type="title"/>
          </p:nvPr>
        </p:nvSpPr>
        <p:spPr>
          <a:xfrm>
            <a:off x="457200" y="808038"/>
            <a:ext cx="8686800" cy="822325"/>
          </a:xfrm>
        </p:spPr>
        <p:txBody>
          <a:bodyPr/>
          <a:lstStyle/>
          <a:p>
            <a:r>
              <a:rPr lang="en-US" smtClean="0"/>
              <a:t>Section 5317 – Provides funding for…</a:t>
            </a:r>
            <a:endParaRPr lang="en-US"/>
          </a:p>
        </p:txBody>
      </p:sp>
      <p:sp>
        <p:nvSpPr>
          <p:cNvPr id="4936706" name="Rectangle 2"/>
          <p:cNvSpPr>
            <a:spLocks noGrp="1" noChangeArrowheads="1"/>
          </p:cNvSpPr>
          <p:nvPr>
            <p:ph idx="1"/>
          </p:nvPr>
        </p:nvSpPr>
        <p:spPr/>
        <p:txBody>
          <a:bodyPr/>
          <a:lstStyle/>
          <a:p>
            <a:r>
              <a:rPr lang="en-US" sz="2400" smtClean="0"/>
              <a:t>Access to transit services where complementary paratransit is not required</a:t>
            </a:r>
          </a:p>
          <a:p>
            <a:pPr lvl="1"/>
            <a:r>
              <a:rPr lang="en-US" sz="2200" smtClean="0"/>
              <a:t>New “feeder” service</a:t>
            </a:r>
          </a:p>
          <a:p>
            <a:r>
              <a:rPr lang="en-US" sz="2400" smtClean="0"/>
              <a:t>Acquisition of vehicles and equipment</a:t>
            </a:r>
          </a:p>
          <a:p>
            <a:pPr lvl="1"/>
            <a:r>
              <a:rPr lang="en-US" sz="2200" smtClean="0"/>
              <a:t>Lifts with larger capacity and modifications to lifts with 600 lb design load</a:t>
            </a:r>
          </a:p>
          <a:p>
            <a:pPr lvl="1"/>
            <a:r>
              <a:rPr lang="en-US" sz="2200" smtClean="0"/>
              <a:t>Heavier-duty vehicles for paratransit/demand-response</a:t>
            </a:r>
          </a:p>
          <a:p>
            <a:pPr lvl="1"/>
            <a:r>
              <a:rPr lang="en-US" sz="2200" smtClean="0"/>
              <a:t>Additional securement locations on buses</a:t>
            </a:r>
          </a:p>
          <a:p>
            <a:pPr lvl="1"/>
            <a:r>
              <a:rPr lang="en-US" sz="2200" smtClean="0"/>
              <a:t>Labor costs of aides to help drivers assist passengers with over-sized wheelchairs</a:t>
            </a:r>
          </a:p>
          <a:p>
            <a:pPr lvl="1"/>
            <a:endParaRPr lang="en-US" sz="240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6708" name="Rectangle 4"/>
          <p:cNvSpPr>
            <a:spLocks noGrp="1" noChangeArrowheads="1"/>
          </p:cNvSpPr>
          <p:nvPr>
            <p:ph type="title"/>
          </p:nvPr>
        </p:nvSpPr>
        <p:spPr>
          <a:xfrm>
            <a:off x="457200" y="808038"/>
            <a:ext cx="8686800" cy="822325"/>
          </a:xfrm>
        </p:spPr>
        <p:txBody>
          <a:bodyPr/>
          <a:lstStyle/>
          <a:p>
            <a:r>
              <a:rPr lang="en-US" smtClean="0"/>
              <a:t>Section 5317 – Provides funding for…</a:t>
            </a:r>
            <a:endParaRPr lang="en-US"/>
          </a:p>
        </p:txBody>
      </p:sp>
      <p:sp>
        <p:nvSpPr>
          <p:cNvPr id="5" name="Content Placeholder 4"/>
          <p:cNvSpPr>
            <a:spLocks noGrp="1"/>
          </p:cNvSpPr>
          <p:nvPr>
            <p:ph idx="1"/>
          </p:nvPr>
        </p:nvSpPr>
        <p:spPr/>
        <p:txBody>
          <a:bodyPr/>
          <a:lstStyle/>
          <a:p>
            <a:r>
              <a:rPr lang="en-US" sz="2400" smtClean="0"/>
              <a:t>Paratransit service</a:t>
            </a:r>
          </a:p>
          <a:p>
            <a:pPr lvl="1"/>
            <a:r>
              <a:rPr lang="en-US" sz="2200" smtClean="0"/>
              <a:t>Expanded hours</a:t>
            </a:r>
          </a:p>
          <a:p>
            <a:pPr lvl="1"/>
            <a:r>
              <a:rPr lang="en-US" sz="2200" smtClean="0"/>
              <a:t>Expanded routes</a:t>
            </a:r>
          </a:p>
          <a:p>
            <a:pPr lvl="1"/>
            <a:r>
              <a:rPr lang="en-US" sz="2200" smtClean="0"/>
              <a:t>Beyond ¾ mile</a:t>
            </a:r>
          </a:p>
          <a:p>
            <a:pPr lvl="1"/>
            <a:r>
              <a:rPr lang="en-US" sz="2200" smtClean="0"/>
              <a:t>Same day service</a:t>
            </a:r>
          </a:p>
          <a:p>
            <a:pPr lvl="1"/>
            <a:r>
              <a:rPr lang="en-US" sz="2200" smtClean="0"/>
              <a:t>New door-to-door policy</a:t>
            </a:r>
          </a:p>
          <a:p>
            <a:pPr lvl="1"/>
            <a:r>
              <a:rPr lang="en-US" sz="2200" smtClean="0"/>
              <a:t>Door THROUGH door</a:t>
            </a:r>
          </a:p>
          <a:p>
            <a:r>
              <a:rPr lang="en-US" sz="2400" smtClean="0"/>
              <a:t>Enhancements for environmental modifications</a:t>
            </a:r>
          </a:p>
          <a:p>
            <a:pPr lvl="1"/>
            <a:r>
              <a:rPr lang="en-US" sz="2200" smtClean="0"/>
              <a:t>Includes signage, curb cuts, technologies to enhance customer access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6708" name="Rectangle 4"/>
          <p:cNvSpPr>
            <a:spLocks noGrp="1" noChangeArrowheads="1"/>
          </p:cNvSpPr>
          <p:nvPr>
            <p:ph type="title"/>
          </p:nvPr>
        </p:nvSpPr>
        <p:spPr>
          <a:xfrm>
            <a:off x="457200" y="808038"/>
            <a:ext cx="8686800" cy="822325"/>
          </a:xfrm>
        </p:spPr>
        <p:txBody>
          <a:bodyPr/>
          <a:lstStyle/>
          <a:p>
            <a:r>
              <a:rPr lang="en-US" smtClean="0"/>
              <a:t>Section 5317 – Provides funding for…</a:t>
            </a:r>
            <a:endParaRPr lang="en-US"/>
          </a:p>
        </p:txBody>
      </p:sp>
      <p:sp>
        <p:nvSpPr>
          <p:cNvPr id="6" name="Content Placeholder 5"/>
          <p:cNvSpPr>
            <a:spLocks noGrp="1"/>
          </p:cNvSpPr>
          <p:nvPr>
            <p:ph idx="1"/>
          </p:nvPr>
        </p:nvSpPr>
        <p:spPr/>
        <p:txBody>
          <a:bodyPr/>
          <a:lstStyle/>
          <a:p>
            <a:r>
              <a:rPr lang="en-US" smtClean="0"/>
              <a:t>Accessible taxi</a:t>
            </a:r>
          </a:p>
          <a:p>
            <a:r>
              <a:rPr lang="en-US" smtClean="0"/>
              <a:t>Administration of vouchers and volunteer programs</a:t>
            </a:r>
          </a:p>
          <a:p>
            <a:r>
              <a:rPr lang="en-US" smtClean="0"/>
              <a:t>Travel training</a:t>
            </a:r>
          </a:p>
          <a:p>
            <a:r>
              <a:rPr lang="en-US" smtClean="0"/>
              <a:t>Mobility management</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0658" name="Rectangle 2"/>
          <p:cNvSpPr>
            <a:spLocks noGrp="1" noChangeArrowheads="1"/>
          </p:cNvSpPr>
          <p:nvPr>
            <p:ph type="title"/>
          </p:nvPr>
        </p:nvSpPr>
        <p:spPr/>
        <p:txBody>
          <a:bodyPr/>
          <a:lstStyle/>
          <a:p>
            <a:r>
              <a:rPr lang="en-US" smtClean="0"/>
              <a:t>Learning Activity 2</a:t>
            </a:r>
            <a:endParaRPr lang="en-US"/>
          </a:p>
        </p:txBody>
      </p:sp>
      <p:sp>
        <p:nvSpPr>
          <p:cNvPr id="4" name="Content Placeholder 3"/>
          <p:cNvSpPr>
            <a:spLocks noGrp="1"/>
          </p:cNvSpPr>
          <p:nvPr>
            <p:ph idx="1"/>
          </p:nvPr>
        </p:nvSpPr>
        <p:spPr/>
        <p:txBody>
          <a:bodyPr/>
          <a:lstStyle/>
          <a:p>
            <a:r>
              <a:rPr lang="en-US" smtClean="0"/>
              <a:t>Framework for Action</a:t>
            </a:r>
          </a:p>
          <a:p>
            <a:pPr lvl="1"/>
            <a:r>
              <a:rPr lang="en-US" smtClean="0"/>
              <a:t>Self-assessments</a:t>
            </a:r>
          </a:p>
          <a:p>
            <a:pPr marL="1371600" lvl="2" indent="-457200">
              <a:buFont typeface="+mj-lt"/>
              <a:buAutoNum type="arabicPeriod"/>
            </a:pPr>
            <a:r>
              <a:rPr lang="en-US" smtClean="0"/>
              <a:t>Communities</a:t>
            </a:r>
          </a:p>
          <a:p>
            <a:pPr marL="1371600" lvl="2" indent="-457200">
              <a:buFont typeface="+mj-lt"/>
              <a:buAutoNum type="arabicPeriod"/>
            </a:pPr>
            <a:r>
              <a:rPr lang="en-US" smtClean="0"/>
              <a:t>States</a:t>
            </a:r>
          </a:p>
        </p:txBody>
      </p:sp>
      <p:pic>
        <p:nvPicPr>
          <p:cNvPr id="4550662" name="Picture 6" descr="Untitled-2"/>
          <p:cNvPicPr>
            <a:picLocks noChangeAspect="1" noChangeArrowheads="1"/>
          </p:cNvPicPr>
          <p:nvPr/>
        </p:nvPicPr>
        <p:blipFill>
          <a:blip r:embed="rId4" cstate="print"/>
          <a:srcRect l="3110" t="4774" r="2411"/>
          <a:stretch>
            <a:fillRect/>
          </a:stretch>
        </p:blipFill>
        <p:spPr bwMode="auto">
          <a:xfrm>
            <a:off x="5263627" y="1727661"/>
            <a:ext cx="3359322" cy="2222939"/>
          </a:xfrm>
          <a:prstGeom prst="rect">
            <a:avLst/>
          </a:prstGeom>
          <a:noFill/>
        </p:spPr>
      </p:pic>
      <p:graphicFrame>
        <p:nvGraphicFramePr>
          <p:cNvPr id="332801" name="Object 4"/>
          <p:cNvGraphicFramePr>
            <a:graphicFrameLocks noChangeAspect="1"/>
          </p:cNvGraphicFramePr>
          <p:nvPr/>
        </p:nvGraphicFramePr>
        <p:xfrm>
          <a:off x="5371579" y="4112991"/>
          <a:ext cx="3085772" cy="2189528"/>
        </p:xfrm>
        <a:graphic>
          <a:graphicData uri="http://schemas.openxmlformats.org/presentationml/2006/ole">
            <p:oleObj spid="_x0000_s332801" r:id="rId5" imgW="6901732" imgH="4898003" progId="">
              <p:embed/>
            </p:oleObj>
          </a:graphicData>
        </a:graphic>
      </p:graphicFrame>
      <p:sp>
        <p:nvSpPr>
          <p:cNvPr id="6" name="TextBox 5"/>
          <p:cNvSpPr txBox="1"/>
          <p:nvPr/>
        </p:nvSpPr>
        <p:spPr>
          <a:xfrm>
            <a:off x="105835" y="6382833"/>
            <a:ext cx="4703211" cy="338554"/>
          </a:xfrm>
          <a:prstGeom prst="rect">
            <a:avLst/>
          </a:prstGeom>
          <a:noFill/>
        </p:spPr>
        <p:txBody>
          <a:bodyPr wrap="none" rtlCol="0">
            <a:spAutoFit/>
          </a:bodyPr>
          <a:lstStyle/>
          <a:p>
            <a:r>
              <a:rPr lang="en-US" sz="1600" dirty="0" smtClean="0">
                <a:latin typeface="Tahoma"/>
                <a:cs typeface="Tahoma"/>
              </a:rPr>
              <a:t>See Appendix for Framework for Action Workbook</a:t>
            </a:r>
            <a:endParaRPr lang="en-US" sz="1600" dirty="0">
              <a:latin typeface="Tahoma"/>
              <a:cs typeface="Tahoma"/>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8850" name="Rectangle 2"/>
          <p:cNvSpPr>
            <a:spLocks noGrp="1" noChangeArrowheads="1"/>
          </p:cNvSpPr>
          <p:nvPr>
            <p:ph type="title"/>
          </p:nvPr>
        </p:nvSpPr>
        <p:spPr/>
        <p:txBody>
          <a:bodyPr/>
          <a:lstStyle/>
          <a:p>
            <a:r>
              <a:rPr lang="en-US" smtClean="0"/>
              <a:t>Tool for Communities</a:t>
            </a:r>
            <a:endParaRPr lang="en-US"/>
          </a:p>
        </p:txBody>
      </p:sp>
      <p:sp>
        <p:nvSpPr>
          <p:cNvPr id="4558851" name="Rectangle 3"/>
          <p:cNvSpPr>
            <a:spLocks noGrp="1" noChangeArrowheads="1"/>
          </p:cNvSpPr>
          <p:nvPr>
            <p:ph idx="1"/>
          </p:nvPr>
        </p:nvSpPr>
        <p:spPr/>
        <p:txBody>
          <a:bodyPr/>
          <a:lstStyle/>
          <a:p>
            <a:r>
              <a:rPr lang="en-US" smtClean="0"/>
              <a:t>Five assessment sections</a:t>
            </a:r>
          </a:p>
          <a:p>
            <a:pPr marL="914400" lvl="1" indent="-450850">
              <a:buFont typeface="+mj-lt"/>
              <a:buAutoNum type="arabicPeriod"/>
              <a:tabLst>
                <a:tab pos="850900" algn="l"/>
              </a:tabLst>
            </a:pPr>
            <a:r>
              <a:rPr lang="en-US" smtClean="0"/>
              <a:t>Work together</a:t>
            </a:r>
          </a:p>
          <a:p>
            <a:pPr marL="914400" lvl="1" indent="-450850">
              <a:buFont typeface="+mj-lt"/>
              <a:buAutoNum type="arabicPeriod"/>
              <a:tabLst>
                <a:tab pos="850900" algn="l"/>
              </a:tabLst>
            </a:pPr>
            <a:r>
              <a:rPr lang="en-US" smtClean="0"/>
              <a:t>Take stock of community needs</a:t>
            </a:r>
          </a:p>
          <a:p>
            <a:pPr marL="914400" lvl="1" indent="-450850">
              <a:buFont typeface="+mj-lt"/>
              <a:buAutoNum type="arabicPeriod"/>
              <a:tabLst>
                <a:tab pos="850900" algn="l"/>
              </a:tabLst>
            </a:pPr>
            <a:r>
              <a:rPr lang="en-US" smtClean="0"/>
              <a:t>Consider customers first</a:t>
            </a:r>
          </a:p>
          <a:p>
            <a:pPr marL="914400" lvl="1" indent="-450850">
              <a:buFont typeface="+mj-lt"/>
              <a:buAutoNum type="arabicPeriod"/>
              <a:tabLst>
                <a:tab pos="850900" algn="l"/>
              </a:tabLst>
            </a:pPr>
            <a:r>
              <a:rPr lang="en-US" smtClean="0"/>
              <a:t>Adapt funding</a:t>
            </a:r>
          </a:p>
          <a:p>
            <a:pPr marL="914400" lvl="1" indent="-450850">
              <a:buFont typeface="+mj-lt"/>
              <a:buAutoNum type="arabicPeriod"/>
              <a:tabLst>
                <a:tab pos="850900" algn="l"/>
              </a:tabLst>
            </a:pPr>
            <a:r>
              <a:rPr lang="en-US" smtClean="0"/>
              <a:t>Move people efficiently</a:t>
            </a:r>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07629" y="272011"/>
            <a:ext cx="5171088" cy="822325"/>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smtClean="0">
                <a:ln>
                  <a:noFill/>
                </a:ln>
                <a:solidFill>
                  <a:schemeClr val="tx2"/>
                </a:solidFill>
                <a:effectLst/>
                <a:uLnTx/>
                <a:uFillTx/>
                <a:latin typeface="Arial" pitchFamily="34" charset="0"/>
                <a:ea typeface="+mj-ea"/>
                <a:cs typeface="Arial" pitchFamily="34" charset="0"/>
              </a:rPr>
              <a:t>Community Example</a:t>
            </a:r>
            <a:endParaRPr kumimoji="0" lang="en-US" sz="3600" b="1" i="0" u="none" strike="noStrike" kern="0" cap="none" spc="0" normalizeH="0" baseline="0" noProof="0">
              <a:ln>
                <a:noFill/>
              </a:ln>
              <a:solidFill>
                <a:schemeClr val="tx2"/>
              </a:solidFill>
              <a:effectLst/>
              <a:uLnTx/>
              <a:uFillTx/>
              <a:latin typeface="Arial" pitchFamily="34" charset="0"/>
              <a:ea typeface="+mj-ea"/>
              <a:cs typeface="Arial" pitchFamily="34" charset="0"/>
            </a:endParaRPr>
          </a:p>
        </p:txBody>
      </p:sp>
      <p:sp>
        <p:nvSpPr>
          <p:cNvPr id="3" name="Rectangle 2"/>
          <p:cNvSpPr/>
          <p:nvPr/>
        </p:nvSpPr>
        <p:spPr>
          <a:xfrm>
            <a:off x="488732" y="1113402"/>
            <a:ext cx="4994392" cy="523220"/>
          </a:xfrm>
          <a:prstGeom prst="rect">
            <a:avLst/>
          </a:prstGeom>
        </p:spPr>
        <p:txBody>
          <a:bodyPr wrap="square">
            <a:spAutoFit/>
          </a:bodyPr>
          <a:lstStyle/>
          <a:p>
            <a:pPr>
              <a:buNone/>
            </a:pPr>
            <a:r>
              <a:rPr lang="en-US" sz="2800" smtClean="0">
                <a:latin typeface="+mj-lt"/>
              </a:rPr>
              <a:t>Assessment action steps</a:t>
            </a:r>
            <a:endParaRPr lang="en-US" sz="2800">
              <a:latin typeface="+mj-lt"/>
            </a:endParaRPr>
          </a:p>
        </p:txBody>
      </p:sp>
      <p:graphicFrame>
        <p:nvGraphicFramePr>
          <p:cNvPr id="4" name="Table 3"/>
          <p:cNvGraphicFramePr>
            <a:graphicFrameLocks noGrp="1"/>
          </p:cNvGraphicFramePr>
          <p:nvPr/>
        </p:nvGraphicFramePr>
        <p:xfrm>
          <a:off x="126128" y="1859860"/>
          <a:ext cx="8891752" cy="4782645"/>
        </p:xfrm>
        <a:graphic>
          <a:graphicData uri="http://schemas.openxmlformats.org/drawingml/2006/table">
            <a:tbl>
              <a:tblPr firstRow="1" bandRow="1">
                <a:tableStyleId>{5940675A-B579-460E-94D1-54222C63F5DA}</a:tableStyleId>
              </a:tblPr>
              <a:tblGrid>
                <a:gridCol w="3082898"/>
                <a:gridCol w="2056657"/>
                <a:gridCol w="1616842"/>
                <a:gridCol w="2135355"/>
              </a:tblGrid>
              <a:tr h="586303">
                <a:tc>
                  <a:txBody>
                    <a:bodyPr/>
                    <a:lstStyle/>
                    <a:p>
                      <a:pPr algn="ctr"/>
                      <a:r>
                        <a:rPr lang="en-US" sz="1300" b="1" smtClean="0">
                          <a:latin typeface="+mj-lt"/>
                        </a:rPr>
                        <a:t>Priorities </a:t>
                      </a:r>
                    </a:p>
                    <a:p>
                      <a:pPr algn="ctr"/>
                      <a:r>
                        <a:rPr lang="en-US" sz="1300" b="1" smtClean="0">
                          <a:latin typeface="+mj-lt"/>
                        </a:rPr>
                        <a:t>(What)</a:t>
                      </a:r>
                      <a:endParaRPr lang="en-US" sz="1300" b="1">
                        <a:latin typeface="+mj-lt"/>
                      </a:endParaRPr>
                    </a:p>
                  </a:txBody>
                  <a:tcPr anchor="ctr"/>
                </a:tc>
                <a:tc>
                  <a:txBody>
                    <a:bodyPr/>
                    <a:lstStyle/>
                    <a:p>
                      <a:pPr algn="ctr"/>
                      <a:r>
                        <a:rPr lang="en-US" sz="1300" b="1" smtClean="0">
                          <a:latin typeface="+mj-lt"/>
                        </a:rPr>
                        <a:t>Lead Responsibility</a:t>
                      </a:r>
                    </a:p>
                    <a:p>
                      <a:pPr algn="ctr"/>
                      <a:r>
                        <a:rPr lang="en-US" sz="1300" b="1" smtClean="0">
                          <a:latin typeface="+mj-lt"/>
                        </a:rPr>
                        <a:t>(Who)</a:t>
                      </a:r>
                      <a:endParaRPr lang="en-US" sz="1300" b="1">
                        <a:latin typeface="+mj-lt"/>
                      </a:endParaRPr>
                    </a:p>
                  </a:txBody>
                  <a:tcPr anchor="ctr"/>
                </a:tc>
                <a:tc>
                  <a:txBody>
                    <a:bodyPr/>
                    <a:lstStyle/>
                    <a:p>
                      <a:pPr algn="ctr"/>
                      <a:r>
                        <a:rPr lang="en-US" sz="1300" b="1" smtClean="0">
                          <a:latin typeface="+mj-lt"/>
                        </a:rPr>
                        <a:t>Reasonable</a:t>
                      </a:r>
                    </a:p>
                    <a:p>
                      <a:pPr algn="ctr"/>
                      <a:r>
                        <a:rPr lang="en-US" sz="1300" b="1" smtClean="0">
                          <a:latin typeface="+mj-lt"/>
                        </a:rPr>
                        <a:t>(When)</a:t>
                      </a:r>
                      <a:endParaRPr lang="en-US" sz="1300" b="1">
                        <a:latin typeface="+mj-lt"/>
                      </a:endParaRPr>
                    </a:p>
                  </a:txBody>
                  <a:tcPr anchor="ctr"/>
                </a:tc>
                <a:tc>
                  <a:txBody>
                    <a:bodyPr/>
                    <a:lstStyle/>
                    <a:p>
                      <a:pPr algn="ctr"/>
                      <a:r>
                        <a:rPr lang="en-US" sz="1300" b="1" smtClean="0">
                          <a:latin typeface="+mj-lt"/>
                        </a:rPr>
                        <a:t>Timeline</a:t>
                      </a:r>
                      <a:endParaRPr lang="en-US" sz="1300" b="1">
                        <a:latin typeface="+mj-lt"/>
                      </a:endParaRPr>
                    </a:p>
                  </a:txBody>
                  <a:tcPr anchor="ctr"/>
                </a:tc>
              </a:tr>
              <a:tr h="1078939">
                <a:tc>
                  <a:txBody>
                    <a:bodyPr/>
                    <a:lstStyle/>
                    <a:p>
                      <a:pPr algn="l"/>
                      <a:r>
                        <a:rPr lang="en-US" sz="1300" smtClean="0">
                          <a:latin typeface="+mj-lt"/>
                        </a:rPr>
                        <a:t>Putting customer first:</a:t>
                      </a:r>
                    </a:p>
                    <a:p>
                      <a:pPr marL="111125" indent="-111125" algn="l">
                        <a:buFont typeface="Arial" pitchFamily="34" charset="0"/>
                        <a:buChar char="•"/>
                      </a:pPr>
                      <a:r>
                        <a:rPr lang="en-US" sz="1300" smtClean="0">
                          <a:latin typeface="+mj-lt"/>
                        </a:rPr>
                        <a:t>Improved coordination</a:t>
                      </a:r>
                    </a:p>
                    <a:p>
                      <a:pPr marL="111125" indent="-111125" algn="l">
                        <a:buFont typeface="Arial" pitchFamily="34" charset="0"/>
                        <a:buChar char="•"/>
                      </a:pPr>
                      <a:r>
                        <a:rPr lang="en-US" sz="1300" baseline="0" smtClean="0">
                          <a:latin typeface="+mj-lt"/>
                        </a:rPr>
                        <a:t>Increased service expansion</a:t>
                      </a:r>
                      <a:endParaRPr lang="en-US" sz="1300">
                        <a:latin typeface="+mj-lt"/>
                      </a:endParaRPr>
                    </a:p>
                  </a:txBody>
                  <a:tcPr anchor="ctr"/>
                </a:tc>
                <a:tc>
                  <a:txBody>
                    <a:bodyPr/>
                    <a:lstStyle/>
                    <a:p>
                      <a:pPr marL="111125" indent="-111125" algn="l">
                        <a:buFont typeface="Arial" pitchFamily="34" charset="0"/>
                        <a:buChar char="•"/>
                      </a:pPr>
                      <a:r>
                        <a:rPr lang="en-US" sz="1300" smtClean="0">
                          <a:latin typeface="+mj-lt"/>
                        </a:rPr>
                        <a:t>This group, providers, citizens, and agencies</a:t>
                      </a:r>
                    </a:p>
                    <a:p>
                      <a:pPr marL="111125" indent="-111125" algn="l">
                        <a:buFont typeface="Arial" pitchFamily="34" charset="0"/>
                        <a:buChar char="•"/>
                      </a:pPr>
                      <a:r>
                        <a:rPr lang="en-US" sz="1300" smtClean="0">
                          <a:latin typeface="+mj-lt"/>
                        </a:rPr>
                        <a:t>MDOT, MPTA, Group</a:t>
                      </a:r>
                      <a:endParaRPr lang="en-US" sz="1300">
                        <a:latin typeface="+mj-lt"/>
                      </a:endParaRPr>
                    </a:p>
                  </a:txBody>
                  <a:tcPr anchor="ctr"/>
                </a:tc>
                <a:tc>
                  <a:txBody>
                    <a:bodyPr/>
                    <a:lstStyle/>
                    <a:p>
                      <a:pPr algn="l">
                        <a:buFont typeface="Arial" pitchFamily="34" charset="0"/>
                        <a:buChar char="•"/>
                      </a:pPr>
                      <a:endParaRPr lang="en-US" sz="1300">
                        <a:latin typeface="+mj-lt"/>
                      </a:endParaRPr>
                    </a:p>
                  </a:txBody>
                  <a:tcPr anchor="ctr"/>
                </a:tc>
                <a:tc>
                  <a:txBody>
                    <a:bodyPr/>
                    <a:lstStyle/>
                    <a:p>
                      <a:pPr marL="111125" indent="-111125" algn="l">
                        <a:buFont typeface="Arial" pitchFamily="34" charset="0"/>
                        <a:buChar char="•"/>
                      </a:pPr>
                      <a:r>
                        <a:rPr lang="en-US" sz="1300" smtClean="0">
                          <a:latin typeface="+mj-lt"/>
                        </a:rPr>
                        <a:t>1 – 3 months to begin</a:t>
                      </a:r>
                    </a:p>
                    <a:p>
                      <a:pPr marL="111125" indent="-111125" algn="l">
                        <a:buFont typeface="Arial" pitchFamily="34" charset="0"/>
                        <a:buChar char="•"/>
                      </a:pPr>
                      <a:r>
                        <a:rPr lang="en-US" sz="1300" smtClean="0">
                          <a:latin typeface="+mj-lt"/>
                        </a:rPr>
                        <a:t>Ongoing</a:t>
                      </a:r>
                      <a:endParaRPr lang="en-US" sz="1300">
                        <a:latin typeface="+mj-lt"/>
                      </a:endParaRPr>
                    </a:p>
                  </a:txBody>
                  <a:tcPr anchor="ctr"/>
                </a:tc>
              </a:tr>
              <a:tr h="1655413">
                <a:tc>
                  <a:txBody>
                    <a:bodyPr/>
                    <a:lstStyle/>
                    <a:p>
                      <a:pPr algn="l"/>
                      <a:r>
                        <a:rPr lang="en-US" sz="1300" baseline="0" smtClean="0">
                          <a:latin typeface="+mj-lt"/>
                        </a:rPr>
                        <a:t>Adapting funding for greater mobility:</a:t>
                      </a:r>
                    </a:p>
                    <a:p>
                      <a:pPr marL="111125" indent="-111125" algn="l">
                        <a:buFont typeface="Arial" pitchFamily="34" charset="0"/>
                        <a:buChar char="•"/>
                      </a:pPr>
                      <a:r>
                        <a:rPr lang="en-US" sz="1300" baseline="0" smtClean="0">
                          <a:latin typeface="+mj-lt"/>
                        </a:rPr>
                        <a:t>Program flexibility using new funds, match</a:t>
                      </a:r>
                    </a:p>
                    <a:p>
                      <a:pPr marL="111125" indent="-111125" algn="l">
                        <a:buFont typeface="Arial" pitchFamily="34" charset="0"/>
                        <a:buChar char="•"/>
                      </a:pPr>
                      <a:r>
                        <a:rPr lang="en-US" sz="1300" baseline="0" smtClean="0">
                          <a:latin typeface="+mj-lt"/>
                        </a:rPr>
                        <a:t>Legislative efforts to increase funding and services</a:t>
                      </a:r>
                    </a:p>
                    <a:p>
                      <a:pPr marL="111125" indent="-111125" algn="l">
                        <a:buFont typeface="Arial" pitchFamily="34" charset="0"/>
                        <a:buChar char="•"/>
                      </a:pPr>
                      <a:r>
                        <a:rPr lang="en-US" sz="1300" baseline="0" smtClean="0">
                          <a:latin typeface="+mj-lt"/>
                        </a:rPr>
                        <a:t>Select pilot areas for testing smart cards</a:t>
                      </a:r>
                    </a:p>
                    <a:p>
                      <a:pPr algn="l"/>
                      <a:endParaRPr lang="en-US" sz="1300">
                        <a:latin typeface="+mj-lt"/>
                      </a:endParaRPr>
                    </a:p>
                  </a:txBody>
                  <a:tcPr anchor="ctr"/>
                </a:tc>
                <a:tc>
                  <a:txBody>
                    <a:bodyPr/>
                    <a:lstStyle/>
                    <a:p>
                      <a:pPr marL="111125" indent="-111125">
                        <a:buFont typeface="Arial" pitchFamily="34" charset="0"/>
                        <a:buChar char="•"/>
                      </a:pPr>
                      <a:r>
                        <a:rPr lang="en-US" sz="1300" smtClean="0">
                          <a:latin typeface="+mj-lt"/>
                        </a:rPr>
                        <a:t>MDOT, new group</a:t>
                      </a:r>
                    </a:p>
                    <a:p>
                      <a:pPr marL="111125" indent="-111125">
                        <a:buFont typeface="Arial" pitchFamily="34" charset="0"/>
                        <a:buChar char="•"/>
                      </a:pPr>
                      <a:r>
                        <a:rPr lang="en-US" sz="1300" smtClean="0">
                          <a:latin typeface="+mj-lt"/>
                        </a:rPr>
                        <a:t>MPTA, new group</a:t>
                      </a:r>
                    </a:p>
                    <a:p>
                      <a:pPr marL="111125" indent="-111125">
                        <a:buFont typeface="Arial" pitchFamily="34" charset="0"/>
                        <a:buChar char="•"/>
                      </a:pPr>
                      <a:r>
                        <a:rPr lang="en-US" sz="1300" smtClean="0">
                          <a:latin typeface="+mj-lt"/>
                        </a:rPr>
                        <a:t>MDOT, new group</a:t>
                      </a:r>
                      <a:endParaRPr lang="en-US" sz="1300">
                        <a:latin typeface="+mj-lt"/>
                      </a:endParaRPr>
                    </a:p>
                  </a:txBody>
                  <a:tcPr anchor="ctr"/>
                </a:tc>
                <a:tc>
                  <a:txBody>
                    <a:bodyPr/>
                    <a:lstStyle/>
                    <a:p>
                      <a:endParaRPr lang="en-US" sz="1300">
                        <a:latin typeface="+mj-lt"/>
                      </a:endParaRPr>
                    </a:p>
                  </a:txBody>
                  <a:tcPr anchor="ctr"/>
                </a:tc>
                <a:tc>
                  <a:txBody>
                    <a:bodyPr/>
                    <a:lstStyle/>
                    <a:p>
                      <a:pPr marL="111125" indent="-111125">
                        <a:buFont typeface="Arial" pitchFamily="34" charset="0"/>
                        <a:buChar char="•"/>
                      </a:pPr>
                      <a:r>
                        <a:rPr lang="en-US" sz="1300" smtClean="0">
                          <a:latin typeface="+mj-lt"/>
                        </a:rPr>
                        <a:t>ASAP</a:t>
                      </a:r>
                    </a:p>
                    <a:p>
                      <a:pPr marL="111125" indent="-111125">
                        <a:buFont typeface="Arial" pitchFamily="34" charset="0"/>
                        <a:buChar char="•"/>
                      </a:pPr>
                      <a:r>
                        <a:rPr lang="en-US" sz="1300" smtClean="0">
                          <a:latin typeface="+mj-lt"/>
                        </a:rPr>
                        <a:t>August 2006</a:t>
                      </a:r>
                    </a:p>
                    <a:p>
                      <a:pPr marL="111125" indent="-111125">
                        <a:buFont typeface="Arial" pitchFamily="34" charset="0"/>
                        <a:buChar char="•"/>
                      </a:pPr>
                      <a:r>
                        <a:rPr lang="en-US" sz="1300" smtClean="0">
                          <a:latin typeface="+mj-lt"/>
                        </a:rPr>
                        <a:t>?</a:t>
                      </a:r>
                      <a:endParaRPr lang="en-US" sz="1300">
                        <a:latin typeface="+mj-lt"/>
                      </a:endParaRPr>
                    </a:p>
                  </a:txBody>
                  <a:tcPr anchor="ctr"/>
                </a:tc>
              </a:tr>
              <a:tr h="1441003">
                <a:tc>
                  <a:txBody>
                    <a:bodyPr/>
                    <a:lstStyle/>
                    <a:p>
                      <a:pPr algn="l"/>
                      <a:r>
                        <a:rPr lang="en-US" sz="1300" smtClean="0">
                          <a:latin typeface="+mj-lt"/>
                        </a:rPr>
                        <a:t>Moving people</a:t>
                      </a:r>
                      <a:r>
                        <a:rPr lang="en-US" sz="1300" baseline="0" smtClean="0">
                          <a:latin typeface="+mj-lt"/>
                        </a:rPr>
                        <a:t> efficiently: </a:t>
                      </a:r>
                    </a:p>
                    <a:p>
                      <a:pPr marL="111125" indent="-111125" algn="l">
                        <a:buFont typeface="Arial" pitchFamily="34" charset="0"/>
                        <a:buChar char="•"/>
                      </a:pPr>
                      <a:r>
                        <a:rPr lang="en-US" sz="1300" baseline="0" smtClean="0">
                          <a:latin typeface="+mj-lt"/>
                        </a:rPr>
                        <a:t>Assess unmet needs</a:t>
                      </a:r>
                    </a:p>
                    <a:p>
                      <a:pPr marL="111125" indent="-111125" algn="l">
                        <a:buFont typeface="Arial" pitchFamily="34" charset="0"/>
                        <a:buChar char="•"/>
                      </a:pPr>
                      <a:r>
                        <a:rPr lang="en-US" sz="1300" baseline="0" smtClean="0">
                          <a:latin typeface="+mj-lt"/>
                        </a:rPr>
                        <a:t>Smart cards – pilot for standardization of costs, accounting, etc.</a:t>
                      </a:r>
                    </a:p>
                    <a:p>
                      <a:pPr marL="111125" indent="-111125" algn="l">
                        <a:buFont typeface="Arial" pitchFamily="34" charset="0"/>
                        <a:buChar char="•"/>
                      </a:pPr>
                      <a:r>
                        <a:rPr lang="en-US" sz="1300" baseline="0" smtClean="0">
                          <a:latin typeface="+mj-lt"/>
                        </a:rPr>
                        <a:t>Better understanding of resources and coordination</a:t>
                      </a:r>
                      <a:endParaRPr lang="en-US" sz="1300">
                        <a:latin typeface="+mj-lt"/>
                      </a:endParaRPr>
                    </a:p>
                  </a:txBody>
                  <a:tcPr anchor="ctr"/>
                </a:tc>
                <a:tc>
                  <a:txBody>
                    <a:bodyPr/>
                    <a:lstStyle/>
                    <a:p>
                      <a:pPr marL="111125" indent="-111125">
                        <a:buFont typeface="Arial" pitchFamily="34" charset="0"/>
                        <a:buChar char="•"/>
                      </a:pPr>
                      <a:r>
                        <a:rPr lang="en-US" sz="1300" smtClean="0">
                          <a:latin typeface="+mj-lt"/>
                        </a:rPr>
                        <a:t>MDOT, new group</a:t>
                      </a:r>
                    </a:p>
                    <a:p>
                      <a:pPr marL="111125" marR="0" indent="-111125"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300" smtClean="0">
                          <a:latin typeface="+mj-lt"/>
                        </a:rPr>
                        <a:t>MDOT, new group</a:t>
                      </a:r>
                    </a:p>
                    <a:p>
                      <a:pPr marL="111125" marR="0" indent="-111125"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300" smtClean="0">
                          <a:latin typeface="+mj-lt"/>
                        </a:rPr>
                        <a:t>MDOT, new group</a:t>
                      </a:r>
                    </a:p>
                    <a:p>
                      <a:pPr marL="111125" marR="0" indent="-111125"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300" smtClean="0">
                          <a:latin typeface="+mj-lt"/>
                        </a:rPr>
                        <a:t>MDOT, new group</a:t>
                      </a:r>
                    </a:p>
                    <a:p>
                      <a:endParaRPr lang="en-US" sz="1300">
                        <a:latin typeface="+mj-lt"/>
                      </a:endParaRPr>
                    </a:p>
                  </a:txBody>
                  <a:tcPr anchor="ctr"/>
                </a:tc>
                <a:tc>
                  <a:txBody>
                    <a:bodyPr/>
                    <a:lstStyle/>
                    <a:p>
                      <a:endParaRPr lang="en-US" sz="1300">
                        <a:latin typeface="+mj-lt"/>
                      </a:endParaRPr>
                    </a:p>
                  </a:txBody>
                  <a:tcPr anchor="ctr"/>
                </a:tc>
                <a:tc>
                  <a:txBody>
                    <a:bodyPr/>
                    <a:lstStyle/>
                    <a:p>
                      <a:pPr marL="111125" indent="-111125">
                        <a:buFont typeface="Arial" pitchFamily="34" charset="0"/>
                        <a:buChar char="•"/>
                      </a:pPr>
                      <a:r>
                        <a:rPr lang="en-US" sz="1300" dirty="0" smtClean="0">
                          <a:latin typeface="+mj-lt"/>
                        </a:rPr>
                        <a:t>One year</a:t>
                      </a:r>
                    </a:p>
                    <a:p>
                      <a:pPr marL="111125" indent="-111125">
                        <a:buFont typeface="Arial" pitchFamily="34" charset="0"/>
                        <a:buChar char="•"/>
                      </a:pPr>
                      <a:r>
                        <a:rPr lang="en-US" sz="1300" dirty="0" smtClean="0">
                          <a:latin typeface="+mj-lt"/>
                        </a:rPr>
                        <a:t>1 – 6 months</a:t>
                      </a:r>
                    </a:p>
                    <a:p>
                      <a:pPr marL="111125" marR="0" indent="-111125"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300" dirty="0" smtClean="0">
                          <a:latin typeface="+mj-lt"/>
                        </a:rPr>
                        <a:t>1 – 6 months </a:t>
                      </a:r>
                    </a:p>
                    <a:p>
                      <a:pPr marL="111125" marR="0" indent="-111125"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300" dirty="0" smtClean="0">
                          <a:latin typeface="+mj-lt"/>
                        </a:rPr>
                        <a:t>1 – 6 months </a:t>
                      </a:r>
                    </a:p>
                    <a:p>
                      <a:r>
                        <a:rPr lang="en-US" sz="1300" dirty="0" smtClean="0">
                          <a:latin typeface="+mj-lt"/>
                        </a:rPr>
                        <a:t> </a:t>
                      </a:r>
                      <a:endParaRPr lang="en-US" sz="1300" dirty="0">
                        <a:latin typeface="+mj-lt"/>
                      </a:endParaRPr>
                    </a:p>
                  </a:txBody>
                  <a:tcPr anchor="ct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5970" name="Rectangle 2"/>
          <p:cNvSpPr>
            <a:spLocks noGrp="1" noChangeArrowheads="1"/>
          </p:cNvSpPr>
          <p:nvPr>
            <p:ph type="title"/>
          </p:nvPr>
        </p:nvSpPr>
        <p:spPr/>
        <p:txBody>
          <a:bodyPr/>
          <a:lstStyle/>
          <a:p>
            <a:r>
              <a:rPr lang="en-US" smtClean="0"/>
              <a:t>Course Objectives</a:t>
            </a:r>
            <a:endParaRPr lang="en-US"/>
          </a:p>
        </p:txBody>
      </p:sp>
      <p:sp>
        <p:nvSpPr>
          <p:cNvPr id="4435971" name="Rectangle 3"/>
          <p:cNvSpPr>
            <a:spLocks noGrp="1" noChangeArrowheads="1"/>
          </p:cNvSpPr>
          <p:nvPr>
            <p:ph type="body" idx="1"/>
          </p:nvPr>
        </p:nvSpPr>
        <p:spPr/>
        <p:txBody>
          <a:bodyPr/>
          <a:lstStyle/>
          <a:p>
            <a:r>
              <a:rPr lang="en-US" smtClean="0"/>
              <a:t>Identify the necessary tools and resources to effectively implement a mobility management program</a:t>
            </a:r>
          </a:p>
          <a:p>
            <a:r>
              <a:rPr lang="en-US" smtClean="0"/>
              <a:t>Present case studies of successful mobility management models</a:t>
            </a:r>
          </a:p>
          <a:p>
            <a:r>
              <a:rPr lang="en-US" smtClean="0"/>
              <a:t>Discuss the skills of a mobility manager</a:t>
            </a:r>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02" name="Rectangle 2"/>
          <p:cNvSpPr>
            <a:spLocks noGrp="1" noChangeArrowheads="1"/>
          </p:cNvSpPr>
          <p:nvPr>
            <p:ph type="title"/>
          </p:nvPr>
        </p:nvSpPr>
        <p:spPr/>
        <p:txBody>
          <a:bodyPr/>
          <a:lstStyle/>
          <a:p>
            <a:r>
              <a:rPr lang="en-US" smtClean="0"/>
              <a:t>Tool for States</a:t>
            </a:r>
            <a:endParaRPr lang="en-US"/>
          </a:p>
        </p:txBody>
      </p:sp>
      <p:sp>
        <p:nvSpPr>
          <p:cNvPr id="4556803" name="Rectangle 3"/>
          <p:cNvSpPr>
            <a:spLocks noGrp="1" noChangeArrowheads="1"/>
          </p:cNvSpPr>
          <p:nvPr>
            <p:ph idx="1"/>
          </p:nvPr>
        </p:nvSpPr>
        <p:spPr/>
        <p:txBody>
          <a:bodyPr/>
          <a:lstStyle/>
          <a:p>
            <a:r>
              <a:rPr lang="en-US" smtClean="0"/>
              <a:t>Six assessment sections</a:t>
            </a:r>
          </a:p>
          <a:p>
            <a:pPr marL="914400" lvl="1" indent="-450850">
              <a:buFont typeface="+mj-lt"/>
              <a:buAutoNum type="arabicPeriod"/>
            </a:pPr>
            <a:r>
              <a:rPr lang="en-US" smtClean="0"/>
              <a:t>Leadership and partnerships</a:t>
            </a:r>
          </a:p>
          <a:p>
            <a:pPr marL="914400" lvl="1" indent="-450850">
              <a:buFont typeface="+mj-lt"/>
              <a:buAutoNum type="arabicPeriod"/>
            </a:pPr>
            <a:r>
              <a:rPr lang="en-US" smtClean="0"/>
              <a:t>State needs</a:t>
            </a:r>
          </a:p>
          <a:p>
            <a:pPr marL="914400" lvl="1" indent="-450850">
              <a:buFont typeface="+mj-lt"/>
              <a:buAutoNum type="arabicPeriod"/>
            </a:pPr>
            <a:r>
              <a:rPr lang="en-US" smtClean="0"/>
              <a:t>Consider customers first</a:t>
            </a:r>
          </a:p>
          <a:p>
            <a:pPr marL="914400" lvl="1" indent="-450850">
              <a:buFont typeface="+mj-lt"/>
              <a:buAutoNum type="arabicPeriod"/>
            </a:pPr>
            <a:r>
              <a:rPr lang="en-US" smtClean="0"/>
              <a:t>Adapt funding</a:t>
            </a:r>
          </a:p>
          <a:p>
            <a:pPr marL="914400" lvl="1" indent="-450850">
              <a:buFont typeface="+mj-lt"/>
              <a:buAutoNum type="arabicPeriod"/>
            </a:pPr>
            <a:r>
              <a:rPr lang="en-US" smtClean="0"/>
              <a:t>Technology</a:t>
            </a:r>
          </a:p>
          <a:p>
            <a:pPr marL="914400" lvl="1" indent="-450850">
              <a:buFont typeface="+mj-lt"/>
              <a:buAutoNum type="arabicPeriod"/>
            </a:pPr>
            <a:r>
              <a:rPr lang="en-US" smtClean="0"/>
              <a:t>Move people efficiently</a:t>
            </a:r>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27889" y="272011"/>
            <a:ext cx="4351283" cy="822325"/>
          </a:xfrm>
          <a:prstGeom prst="rect">
            <a:avLst/>
          </a:prstGeom>
        </p:spPr>
        <p:txBody>
          <a:bodyPr/>
          <a:lstStyle/>
          <a:p>
            <a:pPr algn="ctr"/>
            <a:r>
              <a:rPr lang="en-US" sz="3600" b="1" smtClean="0">
                <a:latin typeface="Arial" pitchFamily="34" charset="0"/>
                <a:cs typeface="Arial" pitchFamily="34" charset="0"/>
              </a:rPr>
              <a:t>State Example</a:t>
            </a:r>
            <a:endParaRPr lang="en-US" sz="3600" b="1">
              <a:latin typeface="Arial" pitchFamily="34" charset="0"/>
              <a:cs typeface="Arial" pitchFamily="34" charset="0"/>
            </a:endParaRPr>
          </a:p>
        </p:txBody>
      </p:sp>
      <p:sp>
        <p:nvSpPr>
          <p:cNvPr id="4" name="Content Placeholder 3"/>
          <p:cNvSpPr>
            <a:spLocks noGrp="1"/>
          </p:cNvSpPr>
          <p:nvPr>
            <p:ph idx="4294967295"/>
          </p:nvPr>
        </p:nvSpPr>
        <p:spPr>
          <a:xfrm>
            <a:off x="457200" y="1031746"/>
            <a:ext cx="8229600" cy="4259263"/>
          </a:xfrm>
          <a:prstGeom prst="rect">
            <a:avLst/>
          </a:prstGeom>
        </p:spPr>
        <p:txBody>
          <a:bodyPr/>
          <a:lstStyle/>
          <a:p>
            <a:pPr>
              <a:buNone/>
            </a:pPr>
            <a:r>
              <a:rPr lang="en-US" sz="2800" smtClean="0">
                <a:latin typeface="+mj-lt"/>
              </a:rPr>
              <a:t>Assessment action steps</a:t>
            </a:r>
            <a:endParaRPr lang="en-US" sz="2800">
              <a:latin typeface="+mj-lt"/>
            </a:endParaRPr>
          </a:p>
        </p:txBody>
      </p:sp>
      <p:graphicFrame>
        <p:nvGraphicFramePr>
          <p:cNvPr id="5" name="Table 4"/>
          <p:cNvGraphicFramePr>
            <a:graphicFrameLocks noGrp="1"/>
          </p:cNvGraphicFramePr>
          <p:nvPr/>
        </p:nvGraphicFramePr>
        <p:xfrm>
          <a:off x="441435" y="1765263"/>
          <a:ext cx="8387255" cy="4734860"/>
        </p:xfrm>
        <a:graphic>
          <a:graphicData uri="http://schemas.openxmlformats.org/drawingml/2006/table">
            <a:tbl>
              <a:tblPr firstRow="1" bandRow="1">
                <a:tableStyleId>{5940675A-B579-460E-94D1-54222C63F5DA}</a:tableStyleId>
              </a:tblPr>
              <a:tblGrid>
                <a:gridCol w="1473629"/>
                <a:gridCol w="2467155"/>
                <a:gridCol w="2967487"/>
                <a:gridCol w="1478984"/>
              </a:tblGrid>
              <a:tr h="582222">
                <a:tc>
                  <a:txBody>
                    <a:bodyPr/>
                    <a:lstStyle/>
                    <a:p>
                      <a:pPr algn="ctr"/>
                      <a:r>
                        <a:rPr lang="en-US" sz="1500" b="1" dirty="0" smtClean="0">
                          <a:latin typeface="+mj-lt"/>
                        </a:rPr>
                        <a:t>Priorities </a:t>
                      </a:r>
                    </a:p>
                    <a:p>
                      <a:pPr algn="ctr"/>
                      <a:r>
                        <a:rPr lang="en-US" sz="1500" b="1" dirty="0" smtClean="0">
                          <a:latin typeface="+mj-lt"/>
                        </a:rPr>
                        <a:t>(What)</a:t>
                      </a:r>
                      <a:endParaRPr lang="en-US" sz="1500" b="1" dirty="0">
                        <a:latin typeface="+mj-lt"/>
                      </a:endParaRPr>
                    </a:p>
                  </a:txBody>
                  <a:tcPr anchor="ctr"/>
                </a:tc>
                <a:tc>
                  <a:txBody>
                    <a:bodyPr/>
                    <a:lstStyle/>
                    <a:p>
                      <a:pPr algn="ctr"/>
                      <a:r>
                        <a:rPr lang="en-US" sz="1500" b="1" smtClean="0">
                          <a:latin typeface="+mj-lt"/>
                        </a:rPr>
                        <a:t>Lead Responsibility</a:t>
                      </a:r>
                    </a:p>
                    <a:p>
                      <a:pPr algn="ctr"/>
                      <a:r>
                        <a:rPr lang="en-US" sz="1500" b="1" smtClean="0">
                          <a:latin typeface="+mj-lt"/>
                        </a:rPr>
                        <a:t>(Who)</a:t>
                      </a:r>
                      <a:endParaRPr lang="en-US" sz="1500" b="1">
                        <a:latin typeface="+mj-lt"/>
                      </a:endParaRPr>
                    </a:p>
                  </a:txBody>
                  <a:tcPr anchor="ctr"/>
                </a:tc>
                <a:tc>
                  <a:txBody>
                    <a:bodyPr/>
                    <a:lstStyle/>
                    <a:p>
                      <a:pPr algn="ctr"/>
                      <a:r>
                        <a:rPr lang="en-US" sz="1500" b="1" smtClean="0">
                          <a:latin typeface="+mj-lt"/>
                        </a:rPr>
                        <a:t>Reasonable</a:t>
                      </a:r>
                    </a:p>
                    <a:p>
                      <a:pPr algn="ctr"/>
                      <a:r>
                        <a:rPr lang="en-US" sz="1500" b="1" smtClean="0">
                          <a:latin typeface="+mj-lt"/>
                        </a:rPr>
                        <a:t>(When)</a:t>
                      </a:r>
                      <a:endParaRPr lang="en-US" sz="1500" b="1">
                        <a:latin typeface="+mj-lt"/>
                      </a:endParaRPr>
                    </a:p>
                  </a:txBody>
                  <a:tcPr anchor="ctr"/>
                </a:tc>
                <a:tc>
                  <a:txBody>
                    <a:bodyPr/>
                    <a:lstStyle/>
                    <a:p>
                      <a:pPr algn="ctr"/>
                      <a:r>
                        <a:rPr lang="en-US" sz="1500" b="1" smtClean="0">
                          <a:latin typeface="+mj-lt"/>
                        </a:rPr>
                        <a:t>Timeline</a:t>
                      </a:r>
                      <a:endParaRPr lang="en-US" sz="1500" b="1">
                        <a:latin typeface="+mj-lt"/>
                      </a:endParaRPr>
                    </a:p>
                  </a:txBody>
                  <a:tcPr anchor="ctr"/>
                </a:tc>
              </a:tr>
              <a:tr h="2003798">
                <a:tc>
                  <a:txBody>
                    <a:bodyPr/>
                    <a:lstStyle/>
                    <a:p>
                      <a:pPr algn="l"/>
                      <a:r>
                        <a:rPr lang="en-US" sz="1500" baseline="0" smtClean="0">
                          <a:latin typeface="+mj-lt"/>
                        </a:rPr>
                        <a:t>State leadership makes transportation coordination a priority issue.</a:t>
                      </a:r>
                      <a:endParaRPr lang="en-US" sz="1500">
                        <a:latin typeface="+mj-lt"/>
                      </a:endParaRPr>
                    </a:p>
                  </a:txBody>
                  <a:tcPr anchor="ctr"/>
                </a:tc>
                <a:tc>
                  <a:txBody>
                    <a:bodyPr/>
                    <a:lstStyle/>
                    <a:p>
                      <a:pPr algn="l"/>
                      <a:r>
                        <a:rPr lang="en-US" sz="1500" smtClean="0">
                          <a:latin typeface="+mj-lt"/>
                        </a:rPr>
                        <a:t>State legislation</a:t>
                      </a:r>
                      <a:r>
                        <a:rPr lang="en-US" sz="1500" baseline="0" smtClean="0">
                          <a:latin typeface="+mj-lt"/>
                        </a:rPr>
                        <a:t> exists that provides the framework for coordination (RTCAP).</a:t>
                      </a:r>
                      <a:endParaRPr lang="en-US" sz="1500">
                        <a:latin typeface="+mj-lt"/>
                      </a:endParaRPr>
                    </a:p>
                  </a:txBody>
                  <a:tcPr anchor="ctr"/>
                </a:tc>
                <a:tc>
                  <a:txBody>
                    <a:bodyPr/>
                    <a:lstStyle/>
                    <a:p>
                      <a:pPr algn="l"/>
                      <a:r>
                        <a:rPr lang="en-US" sz="1500" smtClean="0">
                          <a:latin typeface="+mj-lt"/>
                        </a:rPr>
                        <a:t>Governor’s office to formally recognize the effort.  At the end</a:t>
                      </a:r>
                      <a:r>
                        <a:rPr lang="en-US" sz="1500" baseline="0" smtClean="0">
                          <a:latin typeface="+mj-lt"/>
                        </a:rPr>
                        <a:t> of the current outreach effort this will include a vision statement, endorsement of the coordinating partners, with a compilation of agency action plans.</a:t>
                      </a:r>
                      <a:endParaRPr lang="en-US" sz="1500">
                        <a:latin typeface="+mj-lt"/>
                      </a:endParaRPr>
                    </a:p>
                  </a:txBody>
                  <a:tcPr anchor="ctr"/>
                </a:tc>
                <a:tc>
                  <a:txBody>
                    <a:bodyPr/>
                    <a:lstStyle/>
                    <a:p>
                      <a:pPr algn="l"/>
                      <a:r>
                        <a:rPr lang="en-US" sz="1500" smtClean="0">
                          <a:latin typeface="+mj-lt"/>
                        </a:rPr>
                        <a:t>End of SFY 2006 – 2007 </a:t>
                      </a:r>
                      <a:endParaRPr lang="en-US" sz="1500">
                        <a:latin typeface="+mj-lt"/>
                      </a:endParaRPr>
                    </a:p>
                  </a:txBody>
                  <a:tcPr anchor="ctr"/>
                </a:tc>
              </a:tr>
              <a:tr h="1681973">
                <a:tc>
                  <a:txBody>
                    <a:bodyPr/>
                    <a:lstStyle/>
                    <a:p>
                      <a:pPr algn="l"/>
                      <a:endParaRPr lang="en-US" sz="1500" dirty="0" smtClean="0">
                        <a:latin typeface="+mj-lt"/>
                      </a:endParaRPr>
                    </a:p>
                    <a:p>
                      <a:pPr algn="l"/>
                      <a:r>
                        <a:rPr lang="en-US" sz="1500" dirty="0" smtClean="0">
                          <a:latin typeface="+mj-lt"/>
                        </a:rPr>
                        <a:t>Governing framework brings together providers, agencies, and consumers. </a:t>
                      </a:r>
                      <a:endParaRPr lang="en-US" sz="1500" dirty="0">
                        <a:latin typeface="+mj-lt"/>
                      </a:endParaRPr>
                    </a:p>
                  </a:txBody>
                  <a:tcPr anchor="ctr"/>
                </a:tc>
                <a:tc>
                  <a:txBody>
                    <a:bodyPr/>
                    <a:lstStyle/>
                    <a:p>
                      <a:pPr algn="l"/>
                      <a:r>
                        <a:rPr lang="en-US" sz="1500" smtClean="0">
                          <a:latin typeface="+mj-lt"/>
                        </a:rPr>
                        <a:t>Most Integrated</a:t>
                      </a:r>
                      <a:r>
                        <a:rPr lang="en-US" sz="1500" baseline="0" smtClean="0">
                          <a:latin typeface="+mj-lt"/>
                        </a:rPr>
                        <a:t> Setting Coordinating Council (MISCC), Developmentally Disabled Planning Council (DDPC), and other state committees are recognizing delivery of transportation services as a key issue.</a:t>
                      </a:r>
                      <a:endParaRPr lang="en-US" sz="1500">
                        <a:latin typeface="+mj-lt"/>
                      </a:endParaRPr>
                    </a:p>
                  </a:txBody>
                  <a:tcPr anchor="ctr"/>
                </a:tc>
                <a:tc>
                  <a:txBody>
                    <a:bodyPr/>
                    <a:lstStyle/>
                    <a:p>
                      <a:pPr algn="l"/>
                      <a:r>
                        <a:rPr lang="en-US" sz="1500" smtClean="0">
                          <a:latin typeface="+mj-lt"/>
                        </a:rPr>
                        <a:t>Bring MISCC, DDPC, and planning</a:t>
                      </a:r>
                      <a:r>
                        <a:rPr lang="en-US" sz="1500" baseline="0" smtClean="0">
                          <a:latin typeface="+mj-lt"/>
                        </a:rPr>
                        <a:t> groups into the UWR.  State Partners effort to maximize input from the disabled community.</a:t>
                      </a:r>
                      <a:endParaRPr lang="en-US" sz="1500">
                        <a:latin typeface="+mj-lt"/>
                      </a:endParaRPr>
                    </a:p>
                  </a:txBody>
                  <a:tcPr anchor="ctr"/>
                </a:tc>
                <a:tc>
                  <a:txBody>
                    <a:bodyPr/>
                    <a:lstStyle/>
                    <a:p>
                      <a:pPr algn="l"/>
                      <a:r>
                        <a:rPr lang="en-US" sz="1500" dirty="0" smtClean="0">
                          <a:latin typeface="+mj-lt"/>
                        </a:rPr>
                        <a:t>Early 2006</a:t>
                      </a:r>
                      <a:endParaRPr lang="en-US" sz="1500" dirty="0">
                        <a:latin typeface="+mj-lt"/>
                      </a:endParaRPr>
                    </a:p>
                  </a:txBody>
                  <a:tcPr anchor="ctr"/>
                </a:tc>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0898" name="Rectangle 2"/>
          <p:cNvSpPr>
            <a:spLocks noGrp="1" noChangeArrowheads="1"/>
          </p:cNvSpPr>
          <p:nvPr>
            <p:ph type="title"/>
          </p:nvPr>
        </p:nvSpPr>
        <p:spPr/>
        <p:txBody>
          <a:bodyPr/>
          <a:lstStyle/>
          <a:p>
            <a:r>
              <a:rPr lang="en-US" smtClean="0"/>
              <a:t>Learning Activity 2</a:t>
            </a:r>
            <a:endParaRPr lang="en-US"/>
          </a:p>
        </p:txBody>
      </p:sp>
      <p:sp>
        <p:nvSpPr>
          <p:cNvPr id="5" name="Content Placeholder 4"/>
          <p:cNvSpPr>
            <a:spLocks noGrp="1"/>
          </p:cNvSpPr>
          <p:nvPr>
            <p:ph idx="1"/>
          </p:nvPr>
        </p:nvSpPr>
        <p:spPr/>
        <p:txBody>
          <a:bodyPr/>
          <a:lstStyle/>
          <a:p>
            <a:r>
              <a:rPr lang="en-US" smtClean="0"/>
              <a:t>Framework for Action</a:t>
            </a:r>
          </a:p>
          <a:p>
            <a:pPr lvl="1"/>
            <a:r>
              <a:rPr lang="en-US" smtClean="0"/>
              <a:t>Assign 4 – 5 state and community teams</a:t>
            </a:r>
          </a:p>
          <a:p>
            <a:pPr lvl="1"/>
            <a:r>
              <a:rPr lang="en-US" smtClean="0"/>
              <a:t>Walk through the self assessment with your team</a:t>
            </a:r>
          </a:p>
          <a:p>
            <a:pPr lvl="1"/>
            <a:r>
              <a:rPr lang="en-US" smtClean="0"/>
              <a:t>Conduct an assessment (10 – 15 minutes)</a:t>
            </a:r>
          </a:p>
          <a:p>
            <a:pPr lvl="1"/>
            <a:r>
              <a:rPr lang="en-US" smtClean="0"/>
              <a:t>Discuss the rating with your team (15 – 20 minutes) </a:t>
            </a:r>
          </a:p>
          <a:p>
            <a:pPr lvl="1"/>
            <a:r>
              <a:rPr lang="en-US" smtClean="0"/>
              <a:t>Create assessment action steps – located at back of module</a:t>
            </a:r>
          </a:p>
          <a:p>
            <a:pPr lvl="1"/>
            <a:r>
              <a:rPr lang="en-US" smtClean="0"/>
              <a:t>Appoint a spokesperson and report back</a:t>
            </a:r>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8038"/>
            <a:ext cx="8686800" cy="822325"/>
          </a:xfrm>
        </p:spPr>
        <p:txBody>
          <a:bodyPr/>
          <a:lstStyle/>
          <a:p>
            <a:r>
              <a:rPr lang="en-US" sz="3400" smtClean="0"/>
              <a:t>Why do you need a “Coordinated Plan”?</a:t>
            </a:r>
            <a:endParaRPr lang="en-US" sz="3400"/>
          </a:p>
        </p:txBody>
      </p:sp>
      <p:sp>
        <p:nvSpPr>
          <p:cNvPr id="3" name="Content Placeholder 2"/>
          <p:cNvSpPr>
            <a:spLocks noGrp="1"/>
          </p:cNvSpPr>
          <p:nvPr>
            <p:ph idx="1"/>
          </p:nvPr>
        </p:nvSpPr>
        <p:spPr>
          <a:xfrm>
            <a:off x="457200" y="1901825"/>
            <a:ext cx="8009467" cy="4259263"/>
          </a:xfrm>
        </p:spPr>
        <p:txBody>
          <a:bodyPr/>
          <a:lstStyle/>
          <a:p>
            <a:r>
              <a:rPr lang="en-US" smtClean="0"/>
              <a:t>SAFETEA-LU – the authorizing legislation required by law</a:t>
            </a:r>
          </a:p>
          <a:p>
            <a:pPr lvl="1"/>
            <a:r>
              <a:rPr lang="en-US" smtClean="0"/>
              <a:t>Requirement to receive §§ 5310, 5316, and 5317 funds</a:t>
            </a:r>
          </a:p>
          <a:p>
            <a:r>
              <a:rPr lang="en-US" smtClean="0"/>
              <a:t>More efficient and effective; good business sense</a:t>
            </a:r>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8038"/>
            <a:ext cx="8686800" cy="822325"/>
          </a:xfrm>
        </p:spPr>
        <p:txBody>
          <a:bodyPr/>
          <a:lstStyle/>
          <a:p>
            <a:r>
              <a:rPr lang="en-US" smtClean="0"/>
              <a:t>Coordinated Plan – Actual Document</a:t>
            </a:r>
            <a:endParaRPr lang="en-US"/>
          </a:p>
        </p:txBody>
      </p:sp>
      <p:sp>
        <p:nvSpPr>
          <p:cNvPr id="4" name="Content Placeholder 3"/>
          <p:cNvSpPr>
            <a:spLocks noGrp="1"/>
          </p:cNvSpPr>
          <p:nvPr>
            <p:ph idx="1"/>
          </p:nvPr>
        </p:nvSpPr>
        <p:spPr/>
        <p:txBody>
          <a:bodyPr/>
          <a:lstStyle/>
          <a:p>
            <a:pPr marL="0" indent="0"/>
            <a:r>
              <a:rPr lang="en-US" smtClean="0"/>
              <a:t>Coordinated Public Transit Human Services Transportation Plan</a:t>
            </a:r>
          </a:p>
          <a:p>
            <a:pPr lvl="1"/>
            <a:r>
              <a:rPr lang="en-US" smtClean="0"/>
              <a:t>The process of building a Coordinated Plan involves several important steps</a:t>
            </a:r>
          </a:p>
          <a:p>
            <a:pPr lvl="1"/>
            <a:r>
              <a:rPr lang="en-US" smtClean="0"/>
              <a:t>Coordinated Plans can be created for cities, counties, regions, or jurisdictions</a:t>
            </a:r>
          </a:p>
          <a:p>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8038"/>
            <a:ext cx="8686800" cy="822325"/>
          </a:xfrm>
        </p:spPr>
        <p:txBody>
          <a:bodyPr/>
          <a:lstStyle/>
          <a:p>
            <a:r>
              <a:rPr lang="en-US" smtClean="0"/>
              <a:t>Coordinated Plan – Actual Document</a:t>
            </a:r>
            <a:endParaRPr lang="en-US"/>
          </a:p>
        </p:txBody>
      </p:sp>
      <p:sp>
        <p:nvSpPr>
          <p:cNvPr id="4" name="Content Placeholder 3"/>
          <p:cNvSpPr>
            <a:spLocks noGrp="1"/>
          </p:cNvSpPr>
          <p:nvPr>
            <p:ph idx="1"/>
          </p:nvPr>
        </p:nvSpPr>
        <p:spPr/>
        <p:txBody>
          <a:bodyPr/>
          <a:lstStyle/>
          <a:p>
            <a:r>
              <a:rPr lang="en-US" dirty="0" smtClean="0"/>
              <a:t>Assessment of available services</a:t>
            </a:r>
          </a:p>
          <a:p>
            <a:r>
              <a:rPr lang="en-US" dirty="0" smtClean="0"/>
              <a:t>Assessment of needs</a:t>
            </a:r>
          </a:p>
          <a:p>
            <a:r>
              <a:rPr lang="en-US" dirty="0" smtClean="0"/>
              <a:t>Gap analysis – Strategies and activities to meet needs</a:t>
            </a:r>
          </a:p>
          <a:p>
            <a:r>
              <a:rPr lang="en-US" dirty="0" smtClean="0"/>
              <a:t>Priorities for implementation will depend on needs of community</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62" name="Rectangle 2"/>
          <p:cNvSpPr>
            <a:spLocks noGrp="1" noChangeArrowheads="1"/>
          </p:cNvSpPr>
          <p:nvPr>
            <p:ph type="title"/>
          </p:nvPr>
        </p:nvSpPr>
        <p:spPr>
          <a:xfrm>
            <a:off x="457200" y="808038"/>
            <a:ext cx="8686800" cy="822325"/>
          </a:xfrm>
        </p:spPr>
        <p:txBody>
          <a:bodyPr/>
          <a:lstStyle/>
          <a:p>
            <a:r>
              <a:rPr lang="en-US" sz="3200" smtClean="0"/>
              <a:t>Pre-Development of the Coordinated Plan</a:t>
            </a:r>
            <a:endParaRPr lang="en-US" sz="3200"/>
          </a:p>
        </p:txBody>
      </p:sp>
      <p:sp>
        <p:nvSpPr>
          <p:cNvPr id="4546563" name="Rectangle 3"/>
          <p:cNvSpPr>
            <a:spLocks noGrp="1" noChangeArrowheads="1"/>
          </p:cNvSpPr>
          <p:nvPr>
            <p:ph type="body" idx="1"/>
          </p:nvPr>
        </p:nvSpPr>
        <p:spPr>
          <a:xfrm>
            <a:off x="457200" y="1901826"/>
            <a:ext cx="8686800" cy="4530506"/>
          </a:xfrm>
        </p:spPr>
        <p:txBody>
          <a:bodyPr/>
          <a:lstStyle/>
          <a:p>
            <a:r>
              <a:rPr lang="en-US" sz="2700" smtClean="0"/>
              <a:t>Purpose of the Plan – develop short-range planning and management activities for coordinating public transit and human service transportation</a:t>
            </a:r>
          </a:p>
          <a:p>
            <a:r>
              <a:rPr lang="en-US" sz="2700" smtClean="0"/>
              <a:t>Plan can include:</a:t>
            </a:r>
          </a:p>
          <a:p>
            <a:pPr lvl="1"/>
            <a:r>
              <a:rPr lang="en-US" sz="2500" smtClean="0"/>
              <a:t>Mobility management funded as a capital expense at 80:20 </a:t>
            </a:r>
          </a:p>
          <a:p>
            <a:pPr lvl="1"/>
            <a:r>
              <a:rPr lang="en-US" sz="2500" smtClean="0"/>
              <a:t>Technology and personnel (e.g., coordination staff, brokers, travel navigators)</a:t>
            </a:r>
          </a:p>
          <a:p>
            <a:r>
              <a:rPr lang="en-US" sz="2700" smtClean="0"/>
              <a:t>Plan </a:t>
            </a:r>
            <a:r>
              <a:rPr lang="en-US" sz="2700" u="sng" smtClean="0"/>
              <a:t>excludes</a:t>
            </a:r>
            <a:r>
              <a:rPr lang="en-US" sz="2700" smtClean="0"/>
              <a:t> actual costs of service operation</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8038"/>
            <a:ext cx="8686800" cy="822325"/>
          </a:xfrm>
        </p:spPr>
        <p:txBody>
          <a:bodyPr/>
          <a:lstStyle/>
          <a:p>
            <a:r>
              <a:rPr lang="en-US" smtClean="0"/>
              <a:t>How to Develop the Coordinated Plan</a:t>
            </a:r>
            <a:endParaRPr lang="en-US"/>
          </a:p>
        </p:txBody>
      </p:sp>
      <p:sp>
        <p:nvSpPr>
          <p:cNvPr id="3" name="Content Placeholder 2"/>
          <p:cNvSpPr>
            <a:spLocks noGrp="1"/>
          </p:cNvSpPr>
          <p:nvPr>
            <p:ph idx="1"/>
          </p:nvPr>
        </p:nvSpPr>
        <p:spPr>
          <a:xfrm>
            <a:off x="457200" y="1901825"/>
            <a:ext cx="8686800" cy="4259263"/>
          </a:xfrm>
        </p:spPr>
        <p:txBody>
          <a:bodyPr/>
          <a:lstStyle/>
          <a:p>
            <a:r>
              <a:rPr lang="en-US" sz="2600" smtClean="0"/>
              <a:t>Transportation Coordination Toolkit</a:t>
            </a:r>
          </a:p>
          <a:p>
            <a:pPr lvl="1"/>
            <a:r>
              <a:rPr lang="en-US" sz="2400" smtClean="0"/>
              <a:t>Provides planning guidelines for coordinating state and local specialized transportation services</a:t>
            </a:r>
          </a:p>
          <a:p>
            <a:pPr lvl="1"/>
            <a:r>
              <a:rPr lang="en-US" sz="2400" smtClean="0"/>
              <a:t>fta.dot.gov/planning/metro/planning_environment_4016.html </a:t>
            </a:r>
          </a:p>
          <a:p>
            <a:r>
              <a:rPr lang="en-US" sz="2600" smtClean="0"/>
              <a:t>Self-assessments (Framework for Action)</a:t>
            </a:r>
          </a:p>
          <a:p>
            <a:r>
              <a:rPr lang="en-US" sz="2600" smtClean="0"/>
              <a:t>Additional outreach includes community planning sessions, focus groups, surveys, and public meetings</a:t>
            </a:r>
          </a:p>
          <a:p>
            <a:pPr lvl="1"/>
            <a:r>
              <a:rPr lang="en-US" sz="2400" err="1" smtClean="0"/>
              <a:t>dot.wisconsin.gov/localgov/coordination/additional.htm</a:t>
            </a:r>
            <a:endParaRPr lang="en-US" sz="2400"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8038"/>
            <a:ext cx="8686800" cy="822325"/>
          </a:xfrm>
        </p:spPr>
        <p:txBody>
          <a:bodyPr/>
          <a:lstStyle/>
          <a:p>
            <a:r>
              <a:rPr lang="en-US" sz="3200" smtClean="0"/>
              <a:t>Where is the Coordinated Plan Developed?</a:t>
            </a:r>
            <a:endParaRPr lang="en-US" sz="3200"/>
          </a:p>
        </p:txBody>
      </p:sp>
      <p:sp>
        <p:nvSpPr>
          <p:cNvPr id="3" name="Content Placeholder 2"/>
          <p:cNvSpPr>
            <a:spLocks noGrp="1"/>
          </p:cNvSpPr>
          <p:nvPr>
            <p:ph idx="1"/>
          </p:nvPr>
        </p:nvSpPr>
        <p:spPr/>
        <p:txBody>
          <a:bodyPr/>
          <a:lstStyle/>
          <a:p>
            <a:r>
              <a:rPr lang="en-US" smtClean="0"/>
              <a:t>Locally</a:t>
            </a:r>
          </a:p>
          <a:p>
            <a:pPr lvl="1"/>
            <a:r>
              <a:rPr lang="en-US" smtClean="0"/>
              <a:t>Regional Planning Commission (RPC)</a:t>
            </a:r>
          </a:p>
          <a:p>
            <a:pPr lvl="1"/>
            <a:r>
              <a:rPr lang="en-US" smtClean="0"/>
              <a:t>Metropolitan Planning Organization (MPO)</a:t>
            </a:r>
          </a:p>
          <a:p>
            <a:pPr lvl="1"/>
            <a:r>
              <a:rPr lang="en-US" smtClean="0"/>
              <a:t>Counties</a:t>
            </a:r>
          </a:p>
          <a:p>
            <a:pPr lvl="1"/>
            <a:r>
              <a:rPr lang="en-US" smtClean="0"/>
              <a:t>Cities</a:t>
            </a:r>
          </a:p>
          <a:p>
            <a:pPr lvl="1"/>
            <a:r>
              <a:rPr lang="en-US" smtClean="0"/>
              <a:t>Regions</a:t>
            </a:r>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3426" name="Rectangle 2"/>
          <p:cNvSpPr>
            <a:spLocks noGrp="1" noChangeArrowheads="1"/>
          </p:cNvSpPr>
          <p:nvPr>
            <p:ph type="title"/>
          </p:nvPr>
        </p:nvSpPr>
        <p:spPr>
          <a:xfrm>
            <a:off x="457200" y="808038"/>
            <a:ext cx="8686800" cy="822325"/>
          </a:xfrm>
        </p:spPr>
        <p:txBody>
          <a:bodyPr/>
          <a:lstStyle/>
          <a:p>
            <a:r>
              <a:rPr lang="en-US" sz="3300" smtClean="0"/>
              <a:t>Checklist for Coordinating Transportation</a:t>
            </a:r>
            <a:endParaRPr lang="en-US" sz="3300"/>
          </a:p>
        </p:txBody>
      </p:sp>
      <p:sp>
        <p:nvSpPr>
          <p:cNvPr id="4583427" name="Rectangle 3"/>
          <p:cNvSpPr>
            <a:spLocks noGrp="1" noChangeArrowheads="1"/>
          </p:cNvSpPr>
          <p:nvPr>
            <p:ph idx="1"/>
          </p:nvPr>
        </p:nvSpPr>
        <p:spPr/>
        <p:txBody>
          <a:bodyPr/>
          <a:lstStyle/>
          <a:p>
            <a:pPr marL="514350" indent="-514350">
              <a:buFont typeface="+mj-lt"/>
              <a:buAutoNum type="arabicPeriod"/>
            </a:pPr>
            <a:r>
              <a:rPr lang="en-US" smtClean="0"/>
              <a:t>Identify stakeholders (BORPSAT)</a:t>
            </a:r>
          </a:p>
          <a:p>
            <a:pPr marL="514350" indent="-514350">
              <a:buFont typeface="+mj-lt"/>
              <a:buAutoNum type="arabicPeriod"/>
            </a:pPr>
            <a:r>
              <a:rPr lang="en-US" smtClean="0"/>
              <a:t>Organize initial meeting</a:t>
            </a:r>
          </a:p>
          <a:p>
            <a:pPr marL="514350" indent="-514350">
              <a:buFont typeface="+mj-lt"/>
              <a:buAutoNum type="arabicPeriod"/>
            </a:pPr>
            <a:r>
              <a:rPr lang="en-US" smtClean="0"/>
              <a:t>Establish commitments and form partnerships</a:t>
            </a:r>
          </a:p>
          <a:p>
            <a:pPr marL="514350" indent="-514350">
              <a:buFont typeface="+mj-lt"/>
              <a:buAutoNum type="arabicPeriod"/>
            </a:pPr>
            <a:r>
              <a:rPr lang="en-US" smtClean="0"/>
              <a:t>Specify goals, objectives, and constraints</a:t>
            </a:r>
          </a:p>
          <a:p>
            <a:pPr marL="514350" indent="-514350">
              <a:buFont typeface="+mj-lt"/>
              <a:buAutoNum type="arabicPeriod"/>
            </a:pPr>
            <a:r>
              <a:rPr lang="en-US" smtClean="0"/>
              <a:t>Jointly identify client needs</a:t>
            </a:r>
          </a:p>
          <a:p>
            <a:pPr marL="514350" indent="-514350">
              <a:buFont typeface="+mj-lt"/>
              <a:buAutoNum type="arabicPeriod"/>
            </a:pPr>
            <a:r>
              <a:rPr lang="en-US" smtClean="0"/>
              <a:t>Identify transportation resources</a:t>
            </a:r>
          </a:p>
          <a:p>
            <a:pPr marL="514350" indent="-514350">
              <a:buFont typeface="+mj-lt"/>
              <a:buAutoNum type="arabicPeriod"/>
            </a:pPr>
            <a:r>
              <a:rPr lang="en-US" smtClean="0"/>
              <a:t>Design service and finance options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Course Outline</a:t>
            </a:r>
            <a:endParaRPr lang="en-US"/>
          </a:p>
        </p:txBody>
      </p:sp>
      <p:sp>
        <p:nvSpPr>
          <p:cNvPr id="3" name="Content Placeholder 2"/>
          <p:cNvSpPr>
            <a:spLocks noGrp="1"/>
          </p:cNvSpPr>
          <p:nvPr>
            <p:ph idx="1"/>
          </p:nvPr>
        </p:nvSpPr>
        <p:spPr>
          <a:xfrm>
            <a:off x="457200" y="1901825"/>
            <a:ext cx="8686800" cy="4689475"/>
          </a:xfrm>
        </p:spPr>
        <p:txBody>
          <a:bodyPr/>
          <a:lstStyle/>
          <a:p>
            <a:pPr>
              <a:lnSpc>
                <a:spcPct val="100000"/>
              </a:lnSpc>
              <a:spcBef>
                <a:spcPts val="800"/>
              </a:spcBef>
              <a:spcAft>
                <a:spcPts val="800"/>
              </a:spcAft>
            </a:pPr>
            <a:r>
              <a:rPr lang="en-US" sz="2700" u="sng" dirty="0" smtClean="0"/>
              <a:t>Module 1:</a:t>
            </a:r>
            <a:r>
              <a:rPr lang="en-US" sz="2700" dirty="0" smtClean="0"/>
              <a:t> Defining Mobility Management</a:t>
            </a:r>
          </a:p>
          <a:p>
            <a:pPr>
              <a:lnSpc>
                <a:spcPct val="100000"/>
              </a:lnSpc>
              <a:spcBef>
                <a:spcPts val="800"/>
              </a:spcBef>
              <a:spcAft>
                <a:spcPts val="800"/>
              </a:spcAft>
            </a:pPr>
            <a:r>
              <a:rPr lang="en-US" sz="2700" u="sng" dirty="0" smtClean="0"/>
              <a:t>Module 2:</a:t>
            </a:r>
            <a:r>
              <a:rPr lang="en-US" sz="2700" dirty="0" smtClean="0"/>
              <a:t> Making the Shift – A New Paradigm</a:t>
            </a:r>
          </a:p>
          <a:p>
            <a:pPr>
              <a:lnSpc>
                <a:spcPct val="100000"/>
              </a:lnSpc>
              <a:spcBef>
                <a:spcPts val="800"/>
              </a:spcBef>
              <a:spcAft>
                <a:spcPts val="800"/>
              </a:spcAft>
            </a:pPr>
            <a:r>
              <a:rPr lang="en-US" sz="2700" u="sng" dirty="0" smtClean="0"/>
              <a:t>Module 3:</a:t>
            </a:r>
            <a:r>
              <a:rPr lang="en-US" sz="2700" dirty="0" smtClean="0"/>
              <a:t> Coordinated Public Transit and Human Service Transportation Plan – The “Coordinated Plan”</a:t>
            </a:r>
          </a:p>
          <a:p>
            <a:pPr>
              <a:lnSpc>
                <a:spcPct val="100000"/>
              </a:lnSpc>
              <a:spcBef>
                <a:spcPts val="800"/>
              </a:spcBef>
              <a:spcAft>
                <a:spcPts val="800"/>
              </a:spcAft>
            </a:pPr>
            <a:r>
              <a:rPr lang="en-US" sz="2700" u="sng" dirty="0" smtClean="0"/>
              <a:t>Module 4:</a:t>
            </a:r>
            <a:r>
              <a:rPr lang="en-US" sz="2700" dirty="0" smtClean="0"/>
              <a:t> Tools, Strategies, and Technology</a:t>
            </a:r>
          </a:p>
          <a:p>
            <a:pPr>
              <a:lnSpc>
                <a:spcPct val="100000"/>
              </a:lnSpc>
              <a:spcBef>
                <a:spcPts val="800"/>
              </a:spcBef>
              <a:spcAft>
                <a:spcPts val="800"/>
              </a:spcAft>
            </a:pPr>
            <a:r>
              <a:rPr lang="en-US" sz="2700" u="sng" dirty="0" smtClean="0"/>
              <a:t>Module 5:</a:t>
            </a:r>
            <a:r>
              <a:rPr lang="en-US" sz="2700" dirty="0" smtClean="0"/>
              <a:t> Case Studies</a:t>
            </a:r>
          </a:p>
          <a:p>
            <a:pPr>
              <a:lnSpc>
                <a:spcPct val="100000"/>
              </a:lnSpc>
              <a:spcBef>
                <a:spcPts val="800"/>
              </a:spcBef>
              <a:spcAft>
                <a:spcPts val="800"/>
              </a:spcAft>
            </a:pPr>
            <a:r>
              <a:rPr lang="en-US" sz="2700" u="sng" dirty="0" smtClean="0"/>
              <a:t>Module 6:</a:t>
            </a:r>
            <a:r>
              <a:rPr lang="en-US" sz="2700" dirty="0" smtClean="0"/>
              <a:t> The Mobility Manager and Mobility Management – Putting It All Together</a:t>
            </a:r>
            <a:endParaRPr lang="en-US" sz="27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3426" name="Rectangle 2"/>
          <p:cNvSpPr>
            <a:spLocks noGrp="1" noChangeArrowheads="1"/>
          </p:cNvSpPr>
          <p:nvPr>
            <p:ph type="title"/>
          </p:nvPr>
        </p:nvSpPr>
        <p:spPr>
          <a:xfrm>
            <a:off x="457200" y="808038"/>
            <a:ext cx="8686800" cy="822325"/>
          </a:xfrm>
        </p:spPr>
        <p:txBody>
          <a:bodyPr/>
          <a:lstStyle/>
          <a:p>
            <a:r>
              <a:rPr lang="en-US" sz="3300" smtClean="0"/>
              <a:t>Checklist for Coordinating Transportation</a:t>
            </a:r>
            <a:endParaRPr lang="en-US" sz="3300"/>
          </a:p>
        </p:txBody>
      </p:sp>
      <p:sp>
        <p:nvSpPr>
          <p:cNvPr id="4583427" name="Rectangle 3"/>
          <p:cNvSpPr>
            <a:spLocks noGrp="1" noChangeArrowheads="1"/>
          </p:cNvSpPr>
          <p:nvPr>
            <p:ph idx="1"/>
          </p:nvPr>
        </p:nvSpPr>
        <p:spPr/>
        <p:txBody>
          <a:bodyPr/>
          <a:lstStyle/>
          <a:p>
            <a:pPr marL="514350" indent="-514350">
              <a:buFont typeface="+mj-lt"/>
              <a:buAutoNum type="arabicPeriod" startAt="8"/>
            </a:pPr>
            <a:r>
              <a:rPr lang="en-US" smtClean="0"/>
              <a:t>Select a plan of action (connect projects when possible)</a:t>
            </a:r>
          </a:p>
          <a:p>
            <a:pPr marL="514350" indent="-514350">
              <a:buFont typeface="+mj-lt"/>
              <a:buAutoNum type="arabicPeriod" startAt="8"/>
            </a:pPr>
            <a:r>
              <a:rPr lang="en-US" smtClean="0"/>
              <a:t>Confirm agency and community commitments</a:t>
            </a:r>
          </a:p>
          <a:p>
            <a:pPr marL="514350" indent="-514350">
              <a:buFont typeface="+mj-lt"/>
              <a:buAutoNum type="arabicPeriod" startAt="8"/>
            </a:pPr>
            <a:r>
              <a:rPr lang="en-US" smtClean="0"/>
              <a:t>Develop implementation and funding plan</a:t>
            </a:r>
          </a:p>
          <a:p>
            <a:pPr marL="514350" indent="-514350">
              <a:buFont typeface="+mj-lt"/>
              <a:buAutoNum type="arabicPeriod" startAt="8"/>
            </a:pPr>
            <a:r>
              <a:rPr lang="en-US" smtClean="0"/>
              <a:t>Measure performance, monitor, and evaluate</a:t>
            </a:r>
          </a:p>
          <a:p>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8038"/>
            <a:ext cx="8686800" cy="822325"/>
          </a:xfrm>
        </p:spPr>
        <p:txBody>
          <a:bodyPr/>
          <a:lstStyle/>
          <a:p>
            <a:r>
              <a:rPr lang="en-US" smtClean="0"/>
              <a:t>When to Submit the Coordinated Plan</a:t>
            </a:r>
            <a:endParaRPr lang="en-US"/>
          </a:p>
        </p:txBody>
      </p:sp>
      <p:sp>
        <p:nvSpPr>
          <p:cNvPr id="3" name="Content Placeholder 2"/>
          <p:cNvSpPr>
            <a:spLocks noGrp="1"/>
          </p:cNvSpPr>
          <p:nvPr>
            <p:ph idx="1"/>
          </p:nvPr>
        </p:nvSpPr>
        <p:spPr/>
        <p:txBody>
          <a:bodyPr/>
          <a:lstStyle/>
          <a:p>
            <a:r>
              <a:rPr lang="en-US" smtClean="0"/>
              <a:t>Before award of funding!</a:t>
            </a:r>
          </a:p>
          <a:p>
            <a:pPr lvl="1"/>
            <a:r>
              <a:rPr lang="en-US" smtClean="0"/>
              <a:t>FTA asks for certification that project is in the Coordinated Plan – provide page number</a:t>
            </a:r>
          </a:p>
          <a:p>
            <a:pPr lvl="2"/>
            <a:r>
              <a:rPr lang="en-US" smtClean="0"/>
              <a:t>Only need transit agency’s name, not details</a:t>
            </a:r>
          </a:p>
          <a:p>
            <a:r>
              <a:rPr lang="en-US" smtClean="0"/>
              <a:t>All Coordinated Plans should be complete and on file with FTA</a:t>
            </a:r>
          </a:p>
          <a:p>
            <a:r>
              <a:rPr lang="en-US" smtClean="0"/>
              <a:t>Update at least every 4 years</a:t>
            </a:r>
          </a:p>
          <a:p>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Issues</a:t>
            </a:r>
            <a:endParaRPr lang="en-US"/>
          </a:p>
        </p:txBody>
      </p:sp>
      <p:sp>
        <p:nvSpPr>
          <p:cNvPr id="4" name="Content Placeholder 3"/>
          <p:cNvSpPr>
            <a:spLocks noGrp="1"/>
          </p:cNvSpPr>
          <p:nvPr>
            <p:ph idx="1"/>
          </p:nvPr>
        </p:nvSpPr>
        <p:spPr/>
        <p:txBody>
          <a:bodyPr/>
          <a:lstStyle/>
          <a:p>
            <a:r>
              <a:rPr lang="en-US" smtClean="0"/>
              <a:t>Level of participation – should be representative of your local area</a:t>
            </a:r>
          </a:p>
          <a:p>
            <a:r>
              <a:rPr lang="en-US" smtClean="0"/>
              <a:t>Selection – competitive process can create issues with designated recipient</a:t>
            </a:r>
          </a:p>
          <a:p>
            <a:r>
              <a:rPr lang="en-US" smtClean="0"/>
              <a:t>Projects must be derived from the Coordinated Plan</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Coordinated Planning</a:t>
            </a:r>
            <a:endParaRPr lang="en-US"/>
          </a:p>
        </p:txBody>
      </p:sp>
      <p:sp>
        <p:nvSpPr>
          <p:cNvPr id="9" name="Isosceles Triangle 8"/>
          <p:cNvSpPr/>
          <p:nvPr/>
        </p:nvSpPr>
        <p:spPr>
          <a:xfrm>
            <a:off x="1135117" y="1797269"/>
            <a:ext cx="6747641" cy="4635061"/>
          </a:xfrm>
          <a:prstGeom prst="triangle">
            <a:avLst/>
          </a:prstGeom>
          <a:solidFill>
            <a:srgbClr val="FFC000"/>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TextBox 11"/>
          <p:cNvSpPr txBox="1"/>
          <p:nvPr/>
        </p:nvSpPr>
        <p:spPr>
          <a:xfrm>
            <a:off x="2467303" y="5864774"/>
            <a:ext cx="4083269" cy="461665"/>
          </a:xfrm>
          <a:prstGeom prst="rect">
            <a:avLst/>
          </a:prstGeom>
          <a:noFill/>
          <a:ln>
            <a:noFill/>
          </a:ln>
        </p:spPr>
        <p:txBody>
          <a:bodyPr wrap="square" rtlCol="0">
            <a:spAutoFit/>
          </a:bodyPr>
          <a:lstStyle/>
          <a:p>
            <a:pPr algn="ctr"/>
            <a:r>
              <a:rPr lang="en-US" sz="2400" smtClean="0">
                <a:latin typeface="+mn-lt"/>
              </a:rPr>
              <a:t>Coordinated Plan</a:t>
            </a:r>
            <a:endParaRPr lang="en-US" sz="2400">
              <a:latin typeface="+mn-lt"/>
            </a:endParaRPr>
          </a:p>
        </p:txBody>
      </p:sp>
      <p:cxnSp>
        <p:nvCxnSpPr>
          <p:cNvPr id="22" name="Straight Connector 21"/>
          <p:cNvCxnSpPr/>
          <p:nvPr/>
        </p:nvCxnSpPr>
        <p:spPr>
          <a:xfrm>
            <a:off x="1588208" y="5817479"/>
            <a:ext cx="5841459" cy="0"/>
          </a:xfrm>
          <a:prstGeom prst="line">
            <a:avLst/>
          </a:prstGeom>
        </p:spPr>
        <p:style>
          <a:lnRef idx="1">
            <a:schemeClr val="dk1"/>
          </a:lnRef>
          <a:fillRef idx="0">
            <a:schemeClr val="dk1"/>
          </a:fillRef>
          <a:effectRef idx="0">
            <a:schemeClr val="dk1"/>
          </a:effectRef>
          <a:fontRef idx="minor">
            <a:schemeClr val="tx1"/>
          </a:fontRef>
        </p:style>
      </p:cxnSp>
      <p:sp>
        <p:nvSpPr>
          <p:cNvPr id="27" name="TextBox 26"/>
          <p:cNvSpPr txBox="1"/>
          <p:nvPr/>
        </p:nvSpPr>
        <p:spPr>
          <a:xfrm>
            <a:off x="1529255" y="5260637"/>
            <a:ext cx="5959364" cy="461665"/>
          </a:xfrm>
          <a:prstGeom prst="rect">
            <a:avLst/>
          </a:prstGeom>
          <a:noFill/>
          <a:ln>
            <a:noFill/>
          </a:ln>
        </p:spPr>
        <p:txBody>
          <a:bodyPr wrap="square" rtlCol="0">
            <a:spAutoFit/>
          </a:bodyPr>
          <a:lstStyle/>
          <a:p>
            <a:pPr algn="ctr"/>
            <a:r>
              <a:rPr lang="en-US" sz="2400" smtClean="0">
                <a:latin typeface="+mn-lt"/>
              </a:rPr>
              <a:t>Identify Implementation Strategies</a:t>
            </a:r>
            <a:endParaRPr lang="en-US" sz="2400">
              <a:latin typeface="+mn-lt"/>
            </a:endParaRPr>
          </a:p>
        </p:txBody>
      </p:sp>
      <p:cxnSp>
        <p:nvCxnSpPr>
          <p:cNvPr id="28" name="Straight Connector 27"/>
          <p:cNvCxnSpPr/>
          <p:nvPr/>
        </p:nvCxnSpPr>
        <p:spPr>
          <a:xfrm>
            <a:off x="2050271" y="5181581"/>
            <a:ext cx="4917332" cy="0"/>
          </a:xfrm>
          <a:prstGeom prst="line">
            <a:avLst/>
          </a:prstGeom>
        </p:spPr>
        <p:style>
          <a:lnRef idx="1">
            <a:schemeClr val="dk1"/>
          </a:lnRef>
          <a:fillRef idx="0">
            <a:schemeClr val="dk1"/>
          </a:fillRef>
          <a:effectRef idx="0">
            <a:schemeClr val="dk1"/>
          </a:effectRef>
          <a:fontRef idx="minor">
            <a:schemeClr val="tx1"/>
          </a:fontRef>
        </p:style>
      </p:cxnSp>
      <p:sp>
        <p:nvSpPr>
          <p:cNvPr id="31" name="TextBox 30"/>
          <p:cNvSpPr txBox="1"/>
          <p:nvPr/>
        </p:nvSpPr>
        <p:spPr>
          <a:xfrm>
            <a:off x="1644870" y="4402316"/>
            <a:ext cx="5728135" cy="830997"/>
          </a:xfrm>
          <a:prstGeom prst="rect">
            <a:avLst/>
          </a:prstGeom>
          <a:noFill/>
          <a:ln>
            <a:noFill/>
          </a:ln>
        </p:spPr>
        <p:txBody>
          <a:bodyPr wrap="square" rtlCol="0">
            <a:spAutoFit/>
          </a:bodyPr>
          <a:lstStyle/>
          <a:p>
            <a:pPr algn="ctr"/>
            <a:r>
              <a:rPr lang="en-US" sz="2400" smtClean="0">
                <a:latin typeface="+mn-lt"/>
              </a:rPr>
              <a:t>Assessment of Needs </a:t>
            </a:r>
          </a:p>
          <a:p>
            <a:pPr algn="ctr"/>
            <a:r>
              <a:rPr lang="en-US" sz="2400" smtClean="0">
                <a:latin typeface="+mn-lt"/>
              </a:rPr>
              <a:t>and Resources</a:t>
            </a:r>
            <a:endParaRPr lang="en-US" sz="2400">
              <a:latin typeface="+mn-lt"/>
            </a:endParaRPr>
          </a:p>
        </p:txBody>
      </p:sp>
      <p:cxnSp>
        <p:nvCxnSpPr>
          <p:cNvPr id="32" name="Straight Connector 31"/>
          <p:cNvCxnSpPr/>
          <p:nvPr/>
        </p:nvCxnSpPr>
        <p:spPr>
          <a:xfrm>
            <a:off x="2588762" y="4451113"/>
            <a:ext cx="3840351" cy="0"/>
          </a:xfrm>
          <a:prstGeom prst="line">
            <a:avLst/>
          </a:prstGeom>
        </p:spPr>
        <p:style>
          <a:lnRef idx="1">
            <a:schemeClr val="dk1"/>
          </a:lnRef>
          <a:fillRef idx="0">
            <a:schemeClr val="dk1"/>
          </a:fillRef>
          <a:effectRef idx="0">
            <a:schemeClr val="dk1"/>
          </a:effectRef>
          <a:fontRef idx="minor">
            <a:schemeClr val="tx1"/>
          </a:fontRef>
        </p:style>
      </p:cxnSp>
      <p:sp>
        <p:nvSpPr>
          <p:cNvPr id="34" name="TextBox 33"/>
          <p:cNvSpPr txBox="1"/>
          <p:nvPr/>
        </p:nvSpPr>
        <p:spPr>
          <a:xfrm>
            <a:off x="1597571" y="3892341"/>
            <a:ext cx="5822732" cy="461665"/>
          </a:xfrm>
          <a:prstGeom prst="rect">
            <a:avLst/>
          </a:prstGeom>
          <a:noFill/>
          <a:ln>
            <a:noFill/>
          </a:ln>
        </p:spPr>
        <p:txBody>
          <a:bodyPr wrap="square" rtlCol="0">
            <a:spAutoFit/>
          </a:bodyPr>
          <a:lstStyle/>
          <a:p>
            <a:pPr algn="ctr"/>
            <a:r>
              <a:rPr lang="en-US" sz="2400" smtClean="0">
                <a:latin typeface="+mn-lt"/>
              </a:rPr>
              <a:t>Public Involvement</a:t>
            </a:r>
            <a:endParaRPr lang="en-US" sz="2400">
              <a:latin typeface="+mn-lt"/>
            </a:endParaRPr>
          </a:p>
        </p:txBody>
      </p:sp>
      <p:cxnSp>
        <p:nvCxnSpPr>
          <p:cNvPr id="35" name="Straight Connector 34"/>
          <p:cNvCxnSpPr/>
          <p:nvPr/>
        </p:nvCxnSpPr>
        <p:spPr>
          <a:xfrm>
            <a:off x="3082157" y="3767959"/>
            <a:ext cx="2853560" cy="0"/>
          </a:xfrm>
          <a:prstGeom prst="line">
            <a:avLst/>
          </a:prstGeom>
        </p:spPr>
        <p:style>
          <a:lnRef idx="1">
            <a:schemeClr val="dk1"/>
          </a:lnRef>
          <a:fillRef idx="0">
            <a:schemeClr val="dk1"/>
          </a:fillRef>
          <a:effectRef idx="0">
            <a:schemeClr val="dk1"/>
          </a:effectRef>
          <a:fontRef idx="minor">
            <a:schemeClr val="tx1"/>
          </a:fontRef>
        </p:style>
      </p:cxnSp>
      <p:sp>
        <p:nvSpPr>
          <p:cNvPr id="37" name="TextBox 36"/>
          <p:cNvSpPr txBox="1"/>
          <p:nvPr/>
        </p:nvSpPr>
        <p:spPr>
          <a:xfrm>
            <a:off x="1597571" y="2958635"/>
            <a:ext cx="5822732" cy="830997"/>
          </a:xfrm>
          <a:prstGeom prst="rect">
            <a:avLst/>
          </a:prstGeom>
          <a:noFill/>
          <a:ln>
            <a:noFill/>
          </a:ln>
        </p:spPr>
        <p:txBody>
          <a:bodyPr wrap="square" rtlCol="0">
            <a:spAutoFit/>
          </a:bodyPr>
          <a:lstStyle/>
          <a:p>
            <a:pPr algn="ctr"/>
            <a:r>
              <a:rPr lang="en-US" sz="2400" smtClean="0">
                <a:latin typeface="+mn-lt"/>
              </a:rPr>
              <a:t>Collaborative</a:t>
            </a:r>
          </a:p>
          <a:p>
            <a:pPr algn="ctr"/>
            <a:r>
              <a:rPr lang="en-US" sz="2400" smtClean="0">
                <a:latin typeface="+mn-lt"/>
              </a:rPr>
              <a:t>Development</a:t>
            </a:r>
            <a:endParaRPr lang="en-US" sz="2400">
              <a:latin typeface="+mn-lt"/>
            </a:endParaRPr>
          </a:p>
        </p:txBody>
      </p:sp>
      <p:cxnSp>
        <p:nvCxnSpPr>
          <p:cNvPr id="38" name="Straight Connector 37"/>
          <p:cNvCxnSpPr/>
          <p:nvPr/>
        </p:nvCxnSpPr>
        <p:spPr>
          <a:xfrm>
            <a:off x="3667469" y="2963917"/>
            <a:ext cx="1682936" cy="0"/>
          </a:xfrm>
          <a:prstGeom prst="line">
            <a:avLst/>
          </a:prstGeom>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1597571" y="2298074"/>
            <a:ext cx="5822732" cy="523220"/>
          </a:xfrm>
          <a:prstGeom prst="rect">
            <a:avLst/>
          </a:prstGeom>
          <a:noFill/>
          <a:ln>
            <a:noFill/>
          </a:ln>
        </p:spPr>
        <p:txBody>
          <a:bodyPr wrap="square" rtlCol="0">
            <a:spAutoFit/>
          </a:bodyPr>
          <a:lstStyle/>
          <a:p>
            <a:pPr algn="ctr"/>
            <a:r>
              <a:rPr lang="en-US" sz="2800" b="1" smtClean="0">
                <a:latin typeface="+mn-lt"/>
              </a:rPr>
              <a:t>Leadership</a:t>
            </a:r>
            <a:endParaRPr lang="en-US" sz="2800" b="1">
              <a:latin typeface="+mn-lt"/>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Leadership</a:t>
            </a:r>
            <a:endParaRPr lang="en-US"/>
          </a:p>
        </p:txBody>
      </p:sp>
      <p:sp>
        <p:nvSpPr>
          <p:cNvPr id="3" name="Content Placeholder 2"/>
          <p:cNvSpPr>
            <a:spLocks noGrp="1"/>
          </p:cNvSpPr>
          <p:nvPr>
            <p:ph idx="1"/>
          </p:nvPr>
        </p:nvSpPr>
        <p:spPr/>
        <p:txBody>
          <a:bodyPr/>
          <a:lstStyle/>
          <a:p>
            <a:r>
              <a:rPr lang="en-US" smtClean="0"/>
              <a:t>Do you have a lead agency?</a:t>
            </a:r>
          </a:p>
          <a:p>
            <a:r>
              <a:rPr lang="en-US" smtClean="0"/>
              <a:t>Is there a local champion?</a:t>
            </a:r>
          </a:p>
          <a:p>
            <a:r>
              <a:rPr lang="en-US" smtClean="0"/>
              <a:t>Has a local coordinator been identified?</a:t>
            </a:r>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Collaborative Development</a:t>
            </a:r>
            <a:endParaRPr lang="en-US"/>
          </a:p>
        </p:txBody>
      </p:sp>
      <p:sp>
        <p:nvSpPr>
          <p:cNvPr id="3" name="Content Placeholder 2"/>
          <p:cNvSpPr>
            <a:spLocks noGrp="1"/>
          </p:cNvSpPr>
          <p:nvPr>
            <p:ph idx="1"/>
          </p:nvPr>
        </p:nvSpPr>
        <p:spPr/>
        <p:txBody>
          <a:bodyPr/>
          <a:lstStyle/>
          <a:p>
            <a:r>
              <a:rPr lang="en-US" smtClean="0"/>
              <a:t>Are public and private transportation providers involved?</a:t>
            </a:r>
          </a:p>
          <a:p>
            <a:r>
              <a:rPr lang="en-US" smtClean="0"/>
              <a:t>Have consumers/advocates been invited to the planning process?</a:t>
            </a:r>
          </a:p>
          <a:p>
            <a:r>
              <a:rPr lang="en-US" smtClean="0"/>
              <a:t>How are human service agencies and providers engaged in the planning process?</a:t>
            </a:r>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Public Involvement</a:t>
            </a:r>
            <a:endParaRPr lang="en-US"/>
          </a:p>
        </p:txBody>
      </p:sp>
      <p:sp>
        <p:nvSpPr>
          <p:cNvPr id="3" name="Content Placeholder 2"/>
          <p:cNvSpPr>
            <a:spLocks noGrp="1"/>
          </p:cNvSpPr>
          <p:nvPr>
            <p:ph idx="1"/>
          </p:nvPr>
        </p:nvSpPr>
        <p:spPr/>
        <p:txBody>
          <a:bodyPr/>
          <a:lstStyle/>
          <a:p>
            <a:r>
              <a:rPr lang="en-US" smtClean="0"/>
              <a:t>Has information been widely distributed?</a:t>
            </a:r>
          </a:p>
          <a:p>
            <a:r>
              <a:rPr lang="en-US" smtClean="0"/>
              <a:t>Is information available in alternative formats and languages?</a:t>
            </a:r>
          </a:p>
          <a:p>
            <a:r>
              <a:rPr lang="en-US" smtClean="0"/>
              <a:t>Have meetings been scheduled at times and in places that are accessible?  </a:t>
            </a:r>
          </a:p>
          <a:p>
            <a:r>
              <a:rPr lang="en-US" smtClean="0"/>
              <a:t>Is transportation available to meeting locations?</a:t>
            </a:r>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8038"/>
            <a:ext cx="8686800" cy="822325"/>
          </a:xfrm>
        </p:spPr>
        <p:txBody>
          <a:bodyPr/>
          <a:lstStyle/>
          <a:p>
            <a:r>
              <a:rPr lang="en-US" smtClean="0"/>
              <a:t>Assessment of Needs and Resources</a:t>
            </a:r>
            <a:endParaRPr lang="en-US"/>
          </a:p>
        </p:txBody>
      </p:sp>
      <p:sp>
        <p:nvSpPr>
          <p:cNvPr id="3" name="Content Placeholder 2"/>
          <p:cNvSpPr>
            <a:spLocks noGrp="1"/>
          </p:cNvSpPr>
          <p:nvPr>
            <p:ph idx="1"/>
          </p:nvPr>
        </p:nvSpPr>
        <p:spPr>
          <a:xfrm>
            <a:off x="457200" y="1901825"/>
            <a:ext cx="8439150" cy="4259263"/>
          </a:xfrm>
        </p:spPr>
        <p:txBody>
          <a:bodyPr/>
          <a:lstStyle/>
          <a:p>
            <a:r>
              <a:rPr lang="en-US" smtClean="0"/>
              <a:t>Does your community have an inventory of vehicles currently used for human service transportation?</a:t>
            </a:r>
          </a:p>
          <a:p>
            <a:r>
              <a:rPr lang="en-US" smtClean="0"/>
              <a:t>What types of human service transportation is currently provided?</a:t>
            </a:r>
          </a:p>
          <a:p>
            <a:r>
              <a:rPr lang="en-US" smtClean="0"/>
              <a:t>Is inventory of funding, staff, and other resources available?</a:t>
            </a:r>
          </a:p>
          <a:p>
            <a:r>
              <a:rPr lang="en-US" smtClean="0"/>
              <a:t>Have current providers identified common information and data points?</a:t>
            </a:r>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Identify Implementation Strategies</a:t>
            </a:r>
            <a:endParaRPr lang="en-US"/>
          </a:p>
        </p:txBody>
      </p:sp>
      <p:sp>
        <p:nvSpPr>
          <p:cNvPr id="3" name="Content Placeholder 2"/>
          <p:cNvSpPr>
            <a:spLocks noGrp="1"/>
          </p:cNvSpPr>
          <p:nvPr>
            <p:ph idx="1"/>
          </p:nvPr>
        </p:nvSpPr>
        <p:spPr/>
        <p:txBody>
          <a:bodyPr/>
          <a:lstStyle/>
          <a:p>
            <a:r>
              <a:rPr lang="en-US" smtClean="0"/>
              <a:t>Policy and funding strategies</a:t>
            </a:r>
          </a:p>
          <a:p>
            <a:pPr lvl="1"/>
            <a:r>
              <a:rPr lang="en-US" smtClean="0"/>
              <a:t>Have programs developed joint policy statements or a Memorandum of Understanding (MOU)? </a:t>
            </a:r>
          </a:p>
          <a:p>
            <a:pPr lvl="1"/>
            <a:r>
              <a:rPr lang="en-US" smtClean="0"/>
              <a:t>Is there a system for tracking and sharing data across programs? </a:t>
            </a:r>
          </a:p>
          <a:p>
            <a:pPr lvl="1"/>
            <a:r>
              <a:rPr lang="en-US" smtClean="0"/>
              <a:t>Have partners agreed on common measurements and definitions to support the tracking system? </a:t>
            </a:r>
          </a:p>
          <a:p>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Identify Implementation Strategies</a:t>
            </a:r>
            <a:endParaRPr lang="en-US"/>
          </a:p>
        </p:txBody>
      </p:sp>
      <p:sp>
        <p:nvSpPr>
          <p:cNvPr id="3" name="Content Placeholder 2"/>
          <p:cNvSpPr>
            <a:spLocks noGrp="1"/>
          </p:cNvSpPr>
          <p:nvPr>
            <p:ph idx="1"/>
          </p:nvPr>
        </p:nvSpPr>
        <p:spPr>
          <a:xfrm>
            <a:off x="457199" y="1901825"/>
            <a:ext cx="8686801" cy="4259263"/>
          </a:xfrm>
        </p:spPr>
        <p:txBody>
          <a:bodyPr/>
          <a:lstStyle/>
          <a:p>
            <a:r>
              <a:rPr lang="en-US" smtClean="0"/>
              <a:t>Customer focused strategies</a:t>
            </a:r>
          </a:p>
          <a:p>
            <a:pPr lvl="1"/>
            <a:r>
              <a:rPr lang="en-US" smtClean="0"/>
              <a:t>Is information about transportation easy to access? </a:t>
            </a:r>
          </a:p>
          <a:p>
            <a:pPr lvl="1"/>
            <a:r>
              <a:rPr lang="en-US" smtClean="0"/>
              <a:t>Do riders have access to travel training and consumer education? </a:t>
            </a:r>
          </a:p>
          <a:p>
            <a:pPr lvl="1"/>
            <a:r>
              <a:rPr lang="en-US" smtClean="0"/>
              <a:t>Is there a seamless payment system that supports user-friendly services? </a:t>
            </a:r>
          </a:p>
          <a:p>
            <a:pPr lvl="1"/>
            <a:r>
              <a:rPr lang="en-US" smtClean="0"/>
              <a:t>Are customers involved in the design and implementation of services?  </a:t>
            </a:r>
          </a:p>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Participant Workbook</a:t>
            </a:r>
            <a:endParaRPr lang="en-US"/>
          </a:p>
        </p:txBody>
      </p:sp>
      <p:sp>
        <p:nvSpPr>
          <p:cNvPr id="3" name="Content Placeholder 2"/>
          <p:cNvSpPr>
            <a:spLocks noGrp="1"/>
          </p:cNvSpPr>
          <p:nvPr>
            <p:ph idx="1"/>
          </p:nvPr>
        </p:nvSpPr>
        <p:spPr/>
        <p:txBody>
          <a:bodyPr/>
          <a:lstStyle/>
          <a:p>
            <a:r>
              <a:rPr lang="en-US" smtClean="0"/>
              <a:t>Course slides</a:t>
            </a:r>
          </a:p>
          <a:p>
            <a:r>
              <a:rPr lang="en-US" smtClean="0"/>
              <a:t>Reference materials</a:t>
            </a:r>
          </a:p>
          <a:p>
            <a:r>
              <a:rPr lang="en-US" smtClean="0"/>
              <a:t>Handouts</a:t>
            </a:r>
          </a:p>
          <a:p>
            <a:r>
              <a:rPr lang="en-US" smtClean="0"/>
              <a:t>Resource CD – includes PowerPoint presentation</a:t>
            </a:r>
          </a:p>
          <a:p>
            <a:r>
              <a:rPr lang="en-US" smtClean="0"/>
              <a:t>Evaluation – extremely important</a:t>
            </a:r>
          </a:p>
          <a:p>
            <a:pPr lvl="1"/>
            <a:r>
              <a:rPr lang="en-US" smtClean="0"/>
              <a:t>Written evaluations</a:t>
            </a:r>
          </a:p>
          <a:p>
            <a:pPr lvl="1"/>
            <a:r>
              <a:rPr lang="en-US" smtClean="0"/>
              <a:t>Direct feedback with development team</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Identify Implementation Strategies</a:t>
            </a:r>
            <a:endParaRPr lang="en-US"/>
          </a:p>
        </p:txBody>
      </p:sp>
      <p:sp>
        <p:nvSpPr>
          <p:cNvPr id="3" name="Content Placeholder 2"/>
          <p:cNvSpPr>
            <a:spLocks noGrp="1"/>
          </p:cNvSpPr>
          <p:nvPr>
            <p:ph idx="1"/>
          </p:nvPr>
        </p:nvSpPr>
        <p:spPr>
          <a:xfrm>
            <a:off x="457200" y="1901825"/>
            <a:ext cx="8382000" cy="4259263"/>
          </a:xfrm>
        </p:spPr>
        <p:txBody>
          <a:bodyPr/>
          <a:lstStyle/>
          <a:p>
            <a:r>
              <a:rPr lang="en-US" sz="2700" smtClean="0"/>
              <a:t>Mobility strategies</a:t>
            </a:r>
          </a:p>
          <a:p>
            <a:pPr lvl="1"/>
            <a:r>
              <a:rPr lang="en-US" sz="2500" smtClean="0"/>
              <a:t>Is a system in place to coordinate numerous transportation providers? </a:t>
            </a:r>
          </a:p>
          <a:p>
            <a:pPr lvl="1"/>
            <a:r>
              <a:rPr lang="en-US" sz="2500" smtClean="0"/>
              <a:t>Does the community offer a “family of services” to meet a broad range of needs? </a:t>
            </a:r>
          </a:p>
          <a:p>
            <a:pPr lvl="1"/>
            <a:r>
              <a:rPr lang="en-US" sz="2500" smtClean="0"/>
              <a:t>Are efforts to share information, databases, equipment, maintenance, and other features available? </a:t>
            </a:r>
          </a:p>
          <a:p>
            <a:pPr lvl="1"/>
            <a:r>
              <a:rPr lang="en-US" sz="2500" smtClean="0"/>
              <a:t>Are mobility managers or travel navigators available in the community to assist customers with planning trips? </a:t>
            </a:r>
          </a:p>
          <a:p>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Identify Implementation Strategies</a:t>
            </a:r>
            <a:endParaRPr lang="en-US"/>
          </a:p>
        </p:txBody>
      </p:sp>
      <p:sp>
        <p:nvSpPr>
          <p:cNvPr id="3" name="Content Placeholder 2"/>
          <p:cNvSpPr>
            <a:spLocks noGrp="1"/>
          </p:cNvSpPr>
          <p:nvPr>
            <p:ph idx="1"/>
          </p:nvPr>
        </p:nvSpPr>
        <p:spPr>
          <a:xfrm>
            <a:off x="457200" y="1901825"/>
            <a:ext cx="8276897" cy="4703927"/>
          </a:xfrm>
        </p:spPr>
        <p:txBody>
          <a:bodyPr/>
          <a:lstStyle/>
          <a:p>
            <a:r>
              <a:rPr lang="en-US" smtClean="0"/>
              <a:t>Technology strategies</a:t>
            </a:r>
          </a:p>
          <a:p>
            <a:pPr lvl="1"/>
            <a:r>
              <a:rPr lang="en-US" smtClean="0"/>
              <a:t>Is technology used to support access to customer information?</a:t>
            </a:r>
          </a:p>
          <a:p>
            <a:pPr lvl="1"/>
            <a:r>
              <a:rPr lang="en-US" smtClean="0"/>
              <a:t>Does technology exist to enhance scheduling, dispatching, reporting, and billing across programs? </a:t>
            </a:r>
          </a:p>
          <a:p>
            <a:pPr lvl="1"/>
            <a:r>
              <a:rPr lang="en-US" smtClean="0"/>
              <a:t>Is technology used to provide the ability to share information and data across programs? </a:t>
            </a:r>
          </a:p>
          <a:p>
            <a:pPr lvl="1"/>
            <a:r>
              <a:rPr lang="en-US" smtClean="0"/>
              <a:t>Is technology used to support universal payment cards, fare cards, and similar mechanisms? </a:t>
            </a:r>
          </a:p>
          <a:p>
            <a:pPr lvl="1"/>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Coordinated Planning</a:t>
            </a:r>
            <a:endParaRPr lang="en-US"/>
          </a:p>
        </p:txBody>
      </p:sp>
      <p:sp>
        <p:nvSpPr>
          <p:cNvPr id="21" name="Isosceles Triangle 20"/>
          <p:cNvSpPr/>
          <p:nvPr/>
        </p:nvSpPr>
        <p:spPr>
          <a:xfrm>
            <a:off x="1135117" y="1797269"/>
            <a:ext cx="6747641" cy="4635061"/>
          </a:xfrm>
          <a:prstGeom prst="triangle">
            <a:avLst/>
          </a:prstGeom>
          <a:solidFill>
            <a:srgbClr val="FFC000"/>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TextBox 21"/>
          <p:cNvSpPr txBox="1"/>
          <p:nvPr/>
        </p:nvSpPr>
        <p:spPr>
          <a:xfrm>
            <a:off x="2467303" y="5864774"/>
            <a:ext cx="4083269" cy="523220"/>
          </a:xfrm>
          <a:prstGeom prst="rect">
            <a:avLst/>
          </a:prstGeom>
          <a:noFill/>
          <a:ln>
            <a:noFill/>
          </a:ln>
        </p:spPr>
        <p:txBody>
          <a:bodyPr wrap="square" rtlCol="0">
            <a:spAutoFit/>
          </a:bodyPr>
          <a:lstStyle/>
          <a:p>
            <a:pPr algn="ctr"/>
            <a:r>
              <a:rPr lang="en-US" sz="2800" b="1" smtClean="0">
                <a:latin typeface="+mn-lt"/>
              </a:rPr>
              <a:t>Coordinated Plan</a:t>
            </a:r>
            <a:endParaRPr lang="en-US" sz="2800" b="1">
              <a:latin typeface="+mn-lt"/>
            </a:endParaRPr>
          </a:p>
        </p:txBody>
      </p:sp>
      <p:cxnSp>
        <p:nvCxnSpPr>
          <p:cNvPr id="23" name="Straight Connector 22"/>
          <p:cNvCxnSpPr/>
          <p:nvPr/>
        </p:nvCxnSpPr>
        <p:spPr>
          <a:xfrm>
            <a:off x="1588208" y="5817479"/>
            <a:ext cx="5841459" cy="0"/>
          </a:xfrm>
          <a:prstGeom prst="line">
            <a:avLst/>
          </a:prstGeom>
        </p:spPr>
        <p:style>
          <a:lnRef idx="1">
            <a:schemeClr val="dk1"/>
          </a:lnRef>
          <a:fillRef idx="0">
            <a:schemeClr val="dk1"/>
          </a:fillRef>
          <a:effectRef idx="0">
            <a:schemeClr val="dk1"/>
          </a:effectRef>
          <a:fontRef idx="minor">
            <a:schemeClr val="tx1"/>
          </a:fontRef>
        </p:style>
      </p:cxnSp>
      <p:sp>
        <p:nvSpPr>
          <p:cNvPr id="24" name="TextBox 23"/>
          <p:cNvSpPr txBox="1"/>
          <p:nvPr/>
        </p:nvSpPr>
        <p:spPr>
          <a:xfrm>
            <a:off x="1529255" y="5260637"/>
            <a:ext cx="5959364" cy="461665"/>
          </a:xfrm>
          <a:prstGeom prst="rect">
            <a:avLst/>
          </a:prstGeom>
          <a:noFill/>
          <a:ln>
            <a:noFill/>
          </a:ln>
        </p:spPr>
        <p:txBody>
          <a:bodyPr wrap="square" rtlCol="0">
            <a:spAutoFit/>
          </a:bodyPr>
          <a:lstStyle/>
          <a:p>
            <a:pPr algn="ctr"/>
            <a:r>
              <a:rPr lang="en-US" sz="2400" smtClean="0">
                <a:latin typeface="+mn-lt"/>
              </a:rPr>
              <a:t>Identify Implementation Strategies</a:t>
            </a:r>
            <a:endParaRPr lang="en-US" sz="2400">
              <a:latin typeface="+mn-lt"/>
            </a:endParaRPr>
          </a:p>
        </p:txBody>
      </p:sp>
      <p:cxnSp>
        <p:nvCxnSpPr>
          <p:cNvPr id="25" name="Straight Connector 24"/>
          <p:cNvCxnSpPr/>
          <p:nvPr/>
        </p:nvCxnSpPr>
        <p:spPr>
          <a:xfrm>
            <a:off x="2050271" y="5181581"/>
            <a:ext cx="4917332" cy="0"/>
          </a:xfrm>
          <a:prstGeom prst="line">
            <a:avLst/>
          </a:prstGeom>
        </p:spPr>
        <p:style>
          <a:lnRef idx="1">
            <a:schemeClr val="dk1"/>
          </a:lnRef>
          <a:fillRef idx="0">
            <a:schemeClr val="dk1"/>
          </a:fillRef>
          <a:effectRef idx="0">
            <a:schemeClr val="dk1"/>
          </a:effectRef>
          <a:fontRef idx="minor">
            <a:schemeClr val="tx1"/>
          </a:fontRef>
        </p:style>
      </p:cxnSp>
      <p:sp>
        <p:nvSpPr>
          <p:cNvPr id="26" name="TextBox 25"/>
          <p:cNvSpPr txBox="1"/>
          <p:nvPr/>
        </p:nvSpPr>
        <p:spPr>
          <a:xfrm>
            <a:off x="1644870" y="4402316"/>
            <a:ext cx="5728135" cy="830997"/>
          </a:xfrm>
          <a:prstGeom prst="rect">
            <a:avLst/>
          </a:prstGeom>
          <a:noFill/>
          <a:ln>
            <a:noFill/>
          </a:ln>
        </p:spPr>
        <p:txBody>
          <a:bodyPr wrap="square" rtlCol="0">
            <a:spAutoFit/>
          </a:bodyPr>
          <a:lstStyle/>
          <a:p>
            <a:pPr algn="ctr"/>
            <a:r>
              <a:rPr lang="en-US" sz="2400" smtClean="0">
                <a:latin typeface="+mn-lt"/>
              </a:rPr>
              <a:t>Assessment of Needs </a:t>
            </a:r>
          </a:p>
          <a:p>
            <a:pPr algn="ctr"/>
            <a:r>
              <a:rPr lang="en-US" sz="2400" smtClean="0">
                <a:latin typeface="+mn-lt"/>
              </a:rPr>
              <a:t>and Resources</a:t>
            </a:r>
            <a:endParaRPr lang="en-US" sz="2400">
              <a:latin typeface="+mn-lt"/>
            </a:endParaRPr>
          </a:p>
        </p:txBody>
      </p:sp>
      <p:cxnSp>
        <p:nvCxnSpPr>
          <p:cNvPr id="27" name="Straight Connector 26"/>
          <p:cNvCxnSpPr/>
          <p:nvPr/>
        </p:nvCxnSpPr>
        <p:spPr>
          <a:xfrm>
            <a:off x="2588762" y="4451113"/>
            <a:ext cx="3840351" cy="0"/>
          </a:xfrm>
          <a:prstGeom prst="line">
            <a:avLst/>
          </a:prstGeom>
        </p:spPr>
        <p:style>
          <a:lnRef idx="1">
            <a:schemeClr val="dk1"/>
          </a:lnRef>
          <a:fillRef idx="0">
            <a:schemeClr val="dk1"/>
          </a:fillRef>
          <a:effectRef idx="0">
            <a:schemeClr val="dk1"/>
          </a:effectRef>
          <a:fontRef idx="minor">
            <a:schemeClr val="tx1"/>
          </a:fontRef>
        </p:style>
      </p:cxnSp>
      <p:sp>
        <p:nvSpPr>
          <p:cNvPr id="28" name="TextBox 27"/>
          <p:cNvSpPr txBox="1"/>
          <p:nvPr/>
        </p:nvSpPr>
        <p:spPr>
          <a:xfrm>
            <a:off x="1597571" y="3892341"/>
            <a:ext cx="5822732" cy="461665"/>
          </a:xfrm>
          <a:prstGeom prst="rect">
            <a:avLst/>
          </a:prstGeom>
          <a:noFill/>
          <a:ln>
            <a:noFill/>
          </a:ln>
        </p:spPr>
        <p:txBody>
          <a:bodyPr wrap="square" rtlCol="0">
            <a:spAutoFit/>
          </a:bodyPr>
          <a:lstStyle/>
          <a:p>
            <a:pPr algn="ctr"/>
            <a:r>
              <a:rPr lang="en-US" sz="2400" smtClean="0">
                <a:latin typeface="+mn-lt"/>
              </a:rPr>
              <a:t>Public Involvement</a:t>
            </a:r>
            <a:endParaRPr lang="en-US" sz="2400">
              <a:latin typeface="+mn-lt"/>
            </a:endParaRPr>
          </a:p>
        </p:txBody>
      </p:sp>
      <p:cxnSp>
        <p:nvCxnSpPr>
          <p:cNvPr id="29" name="Straight Connector 28"/>
          <p:cNvCxnSpPr/>
          <p:nvPr/>
        </p:nvCxnSpPr>
        <p:spPr>
          <a:xfrm>
            <a:off x="3082157" y="3767959"/>
            <a:ext cx="2853560" cy="0"/>
          </a:xfrm>
          <a:prstGeom prst="line">
            <a:avLst/>
          </a:prstGeom>
        </p:spPr>
        <p:style>
          <a:lnRef idx="1">
            <a:schemeClr val="dk1"/>
          </a:lnRef>
          <a:fillRef idx="0">
            <a:schemeClr val="dk1"/>
          </a:fillRef>
          <a:effectRef idx="0">
            <a:schemeClr val="dk1"/>
          </a:effectRef>
          <a:fontRef idx="minor">
            <a:schemeClr val="tx1"/>
          </a:fontRef>
        </p:style>
      </p:cxnSp>
      <p:sp>
        <p:nvSpPr>
          <p:cNvPr id="30" name="TextBox 29"/>
          <p:cNvSpPr txBox="1"/>
          <p:nvPr/>
        </p:nvSpPr>
        <p:spPr>
          <a:xfrm>
            <a:off x="1597571" y="2958635"/>
            <a:ext cx="5822732" cy="830997"/>
          </a:xfrm>
          <a:prstGeom prst="rect">
            <a:avLst/>
          </a:prstGeom>
          <a:noFill/>
          <a:ln>
            <a:noFill/>
          </a:ln>
        </p:spPr>
        <p:txBody>
          <a:bodyPr wrap="square" rtlCol="0">
            <a:spAutoFit/>
          </a:bodyPr>
          <a:lstStyle/>
          <a:p>
            <a:pPr algn="ctr"/>
            <a:r>
              <a:rPr lang="en-US" sz="2400" smtClean="0">
                <a:latin typeface="+mn-lt"/>
              </a:rPr>
              <a:t>Collaborative</a:t>
            </a:r>
          </a:p>
          <a:p>
            <a:pPr algn="ctr"/>
            <a:r>
              <a:rPr lang="en-US" sz="2400" smtClean="0">
                <a:latin typeface="+mn-lt"/>
              </a:rPr>
              <a:t>Development</a:t>
            </a:r>
            <a:endParaRPr lang="en-US" sz="2400">
              <a:latin typeface="+mn-lt"/>
            </a:endParaRPr>
          </a:p>
        </p:txBody>
      </p:sp>
      <p:cxnSp>
        <p:nvCxnSpPr>
          <p:cNvPr id="31" name="Straight Connector 30"/>
          <p:cNvCxnSpPr/>
          <p:nvPr/>
        </p:nvCxnSpPr>
        <p:spPr>
          <a:xfrm>
            <a:off x="3667469" y="2963917"/>
            <a:ext cx="1682936" cy="0"/>
          </a:xfrm>
          <a:prstGeom prst="line">
            <a:avLst/>
          </a:prstGeom>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1597571" y="2298074"/>
            <a:ext cx="5822732" cy="461665"/>
          </a:xfrm>
          <a:prstGeom prst="rect">
            <a:avLst/>
          </a:prstGeom>
          <a:noFill/>
          <a:ln>
            <a:noFill/>
          </a:ln>
        </p:spPr>
        <p:txBody>
          <a:bodyPr wrap="square" rtlCol="0">
            <a:spAutoFit/>
          </a:bodyPr>
          <a:lstStyle/>
          <a:p>
            <a:pPr algn="ctr"/>
            <a:r>
              <a:rPr lang="en-US" sz="2400" smtClean="0">
                <a:latin typeface="+mn-lt"/>
              </a:rPr>
              <a:t>Leadership</a:t>
            </a:r>
            <a:endParaRPr lang="en-US" sz="2400">
              <a:latin typeface="+mn-lt"/>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Coordinated Plans</a:t>
            </a:r>
            <a:endParaRPr lang="en-US"/>
          </a:p>
        </p:txBody>
      </p:sp>
      <p:sp>
        <p:nvSpPr>
          <p:cNvPr id="3" name="Content Placeholder 2"/>
          <p:cNvSpPr>
            <a:spLocks noGrp="1"/>
          </p:cNvSpPr>
          <p:nvPr>
            <p:ph idx="1"/>
          </p:nvPr>
        </p:nvSpPr>
        <p:spPr/>
        <p:txBody>
          <a:bodyPr/>
          <a:lstStyle/>
          <a:p>
            <a:r>
              <a:rPr lang="en-US" smtClean="0"/>
              <a:t>Examples</a:t>
            </a:r>
          </a:p>
          <a:p>
            <a:pPr lvl="1"/>
            <a:r>
              <a:rPr lang="en-US" smtClean="0"/>
              <a:t>http://web1.ctaa.org/webmodules/webarticles/anmviewer.asp?a=8&amp;z=62</a:t>
            </a:r>
          </a:p>
          <a:p>
            <a:pPr lvl="1"/>
            <a:r>
              <a:rPr lang="en-US" smtClean="0"/>
              <a:t>Click Tools</a:t>
            </a:r>
          </a:p>
          <a:p>
            <a:pPr lvl="1"/>
            <a:r>
              <a:rPr lang="en-US" smtClean="0"/>
              <a:t>Click Coordinated Transportation Plans</a:t>
            </a:r>
          </a:p>
          <a:p>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Refinement of the Coordinated Plan</a:t>
            </a:r>
            <a:endParaRPr lang="en-US"/>
          </a:p>
        </p:txBody>
      </p:sp>
      <p:sp>
        <p:nvSpPr>
          <p:cNvPr id="3" name="Content Placeholder 2"/>
          <p:cNvSpPr>
            <a:spLocks noGrp="1"/>
          </p:cNvSpPr>
          <p:nvPr>
            <p:ph idx="1"/>
          </p:nvPr>
        </p:nvSpPr>
        <p:spPr/>
        <p:txBody>
          <a:bodyPr/>
          <a:lstStyle/>
          <a:p>
            <a:r>
              <a:rPr lang="en-US" smtClean="0"/>
              <a:t>Identify issues</a:t>
            </a:r>
          </a:p>
          <a:p>
            <a:r>
              <a:rPr lang="en-US" smtClean="0"/>
              <a:t>Missed partners</a:t>
            </a:r>
          </a:p>
          <a:p>
            <a:r>
              <a:rPr lang="en-US" smtClean="0"/>
              <a:t>Regionalization</a:t>
            </a:r>
          </a:p>
          <a:p>
            <a:r>
              <a:rPr lang="en-US" smtClean="0"/>
              <a:t>Inventory refreshment</a:t>
            </a:r>
          </a:p>
          <a:p>
            <a:r>
              <a:rPr lang="en-US" smtClean="0"/>
              <a:t>More clarity on the Plan’s process</a:t>
            </a:r>
          </a:p>
          <a:p>
            <a:pPr lvl="1"/>
            <a:r>
              <a:rPr lang="en-US" smtClean="0"/>
              <a:t>Involvement</a:t>
            </a:r>
          </a:p>
          <a:p>
            <a:pPr lvl="1"/>
            <a:r>
              <a:rPr lang="en-US" smtClean="0"/>
              <a:t>Selection</a:t>
            </a:r>
          </a:p>
          <a:p>
            <a:pPr lvl="1"/>
            <a:r>
              <a:rPr lang="en-US" smtClean="0"/>
              <a:t>Eligibility</a:t>
            </a:r>
          </a:p>
          <a:p>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Coordination Ambassadors</a:t>
            </a:r>
            <a:endParaRPr lang="en-US"/>
          </a:p>
        </p:txBody>
      </p:sp>
      <p:sp>
        <p:nvSpPr>
          <p:cNvPr id="3" name="Content Placeholder 2"/>
          <p:cNvSpPr>
            <a:spLocks noGrp="1"/>
          </p:cNvSpPr>
          <p:nvPr>
            <p:ph idx="1"/>
          </p:nvPr>
        </p:nvSpPr>
        <p:spPr>
          <a:xfrm>
            <a:off x="457200" y="1901825"/>
            <a:ext cx="8229600" cy="4625099"/>
          </a:xfrm>
        </p:spPr>
        <p:txBody>
          <a:bodyPr/>
          <a:lstStyle/>
          <a:p>
            <a:r>
              <a:rPr lang="en-US" sz="2600" smtClean="0"/>
              <a:t>Work with FTA Headquarters and all 10 regional offices</a:t>
            </a:r>
          </a:p>
          <a:p>
            <a:r>
              <a:rPr lang="en-US" sz="2600" smtClean="0"/>
              <a:t>Work with state and local governments</a:t>
            </a:r>
          </a:p>
          <a:p>
            <a:r>
              <a:rPr lang="en-US" sz="2600" smtClean="0"/>
              <a:t>Extend coordination awareness</a:t>
            </a:r>
          </a:p>
          <a:p>
            <a:r>
              <a:rPr lang="en-US" sz="2600" smtClean="0"/>
              <a:t>Help identify key stakeholders</a:t>
            </a:r>
          </a:p>
          <a:p>
            <a:r>
              <a:rPr lang="en-US" sz="2600" smtClean="0"/>
              <a:t>Serve as a resource</a:t>
            </a:r>
          </a:p>
          <a:p>
            <a:r>
              <a:rPr lang="en-US" sz="2600" smtClean="0"/>
              <a:t>Contacts vary by region</a:t>
            </a:r>
          </a:p>
          <a:p>
            <a:pPr lvl="1"/>
            <a:r>
              <a:rPr lang="en-US" sz="2400" smtClean="0"/>
              <a:t>http://web1.ctaa.org/webmodules/webarticles/anmviewer.asp?a=72&amp;z=84 </a:t>
            </a:r>
          </a:p>
          <a:p>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Role of Coordination Ambassador</a:t>
            </a:r>
            <a:endParaRPr lang="en-US"/>
          </a:p>
        </p:txBody>
      </p:sp>
      <p:sp>
        <p:nvSpPr>
          <p:cNvPr id="3" name="Content Placeholder 2"/>
          <p:cNvSpPr>
            <a:spLocks noGrp="1"/>
          </p:cNvSpPr>
          <p:nvPr>
            <p:ph idx="1"/>
          </p:nvPr>
        </p:nvSpPr>
        <p:spPr>
          <a:xfrm>
            <a:off x="457200" y="1901825"/>
            <a:ext cx="8481848" cy="4372852"/>
          </a:xfrm>
        </p:spPr>
        <p:txBody>
          <a:bodyPr/>
          <a:lstStyle/>
          <a:p>
            <a:r>
              <a:rPr lang="en-US" smtClean="0"/>
              <a:t>Technical assistance</a:t>
            </a:r>
          </a:p>
          <a:p>
            <a:r>
              <a:rPr lang="en-US" smtClean="0"/>
              <a:t>Training</a:t>
            </a:r>
          </a:p>
          <a:p>
            <a:r>
              <a:rPr lang="en-US" smtClean="0"/>
              <a:t>Mobility management</a:t>
            </a:r>
          </a:p>
          <a:p>
            <a:r>
              <a:rPr lang="en-US" smtClean="0"/>
              <a:t>Coordinate local issues using global applications</a:t>
            </a:r>
          </a:p>
          <a:p>
            <a:pPr lvl="1"/>
            <a:r>
              <a:rPr lang="en-US" smtClean="0"/>
              <a:t>Local strategies</a:t>
            </a:r>
          </a:p>
          <a:p>
            <a:pPr lvl="2"/>
            <a:r>
              <a:rPr lang="en-US" smtClean="0"/>
              <a:t>Education, facilitation, and awareness</a:t>
            </a:r>
          </a:p>
          <a:p>
            <a:pPr lvl="2"/>
            <a:r>
              <a:rPr lang="en-US" smtClean="0"/>
              <a:t>Support a local planning process</a:t>
            </a:r>
          </a:p>
          <a:p>
            <a:endParaRPr lang="en-US" smtClean="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Barriers to Coordination</a:t>
            </a:r>
            <a:endParaRPr lang="en-US"/>
          </a:p>
        </p:txBody>
      </p:sp>
      <p:sp>
        <p:nvSpPr>
          <p:cNvPr id="3" name="Content Placeholder 2"/>
          <p:cNvSpPr>
            <a:spLocks noGrp="1"/>
          </p:cNvSpPr>
          <p:nvPr>
            <p:ph idx="1"/>
          </p:nvPr>
        </p:nvSpPr>
        <p:spPr/>
        <p:txBody>
          <a:bodyPr/>
          <a:lstStyle/>
          <a:p>
            <a:r>
              <a:rPr lang="en-US" smtClean="0"/>
              <a:t>Turf issues</a:t>
            </a:r>
          </a:p>
          <a:p>
            <a:r>
              <a:rPr lang="en-US" smtClean="0"/>
              <a:t>Perceptions</a:t>
            </a:r>
          </a:p>
          <a:p>
            <a:r>
              <a:rPr lang="en-US" smtClean="0"/>
              <a:t>Don’t rock the boat</a:t>
            </a:r>
          </a:p>
          <a:p>
            <a:r>
              <a:rPr lang="en-US" smtClean="0"/>
              <a:t>Insurance</a:t>
            </a:r>
          </a:p>
          <a:p>
            <a:r>
              <a:rPr lang="en-US" smtClean="0"/>
              <a:t>Cost allocation</a:t>
            </a:r>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Summary</a:t>
            </a:r>
            <a:endParaRPr lang="en-US"/>
          </a:p>
        </p:txBody>
      </p:sp>
      <p:sp>
        <p:nvSpPr>
          <p:cNvPr id="3" name="Content Placeholder 2"/>
          <p:cNvSpPr>
            <a:spLocks noGrp="1"/>
          </p:cNvSpPr>
          <p:nvPr>
            <p:ph idx="1"/>
          </p:nvPr>
        </p:nvSpPr>
        <p:spPr/>
        <p:txBody>
          <a:bodyPr/>
          <a:lstStyle/>
          <a:p>
            <a:r>
              <a:rPr lang="en-US" smtClean="0"/>
              <a:t>Transit system is there for the long haul and can be the backbone of the Coordinated Plan</a:t>
            </a:r>
          </a:p>
          <a:p>
            <a:r>
              <a:rPr lang="en-US" smtClean="0"/>
              <a:t>The General Manager and Board set the tone for improving public transit</a:t>
            </a:r>
          </a:p>
          <a:p>
            <a:r>
              <a:rPr lang="en-US" smtClean="0"/>
              <a:t>Leadership, participation, and continuity are key to creating a well-defined Coordinated Plan</a:t>
            </a:r>
          </a:p>
          <a:p>
            <a:r>
              <a:rPr lang="en-US" smtClean="0"/>
              <a:t>Remember to review your Coordinated Plan and continue to communicate with stakeholders!</a:t>
            </a:r>
            <a:endParaRPr 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4786" name="Rectangle 2"/>
          <p:cNvSpPr>
            <a:spLocks noGrp="1" noChangeArrowheads="1"/>
          </p:cNvSpPr>
          <p:nvPr>
            <p:ph type="ctrTitle"/>
          </p:nvPr>
        </p:nvSpPr>
        <p:spPr/>
        <p:txBody>
          <a:bodyPr/>
          <a:lstStyle/>
          <a:p>
            <a:r>
              <a:rPr lang="en-US" smtClean="0"/>
              <a:t>Module 4</a:t>
            </a:r>
            <a:endParaRPr lang="en-US"/>
          </a:p>
        </p:txBody>
      </p:sp>
      <p:sp>
        <p:nvSpPr>
          <p:cNvPr id="4854787" name="Rectangle 3"/>
          <p:cNvSpPr>
            <a:spLocks noGrp="1" noChangeArrowheads="1"/>
          </p:cNvSpPr>
          <p:nvPr>
            <p:ph type="subTitle" idx="1"/>
          </p:nvPr>
        </p:nvSpPr>
        <p:spPr/>
        <p:txBody>
          <a:bodyPr/>
          <a:lstStyle/>
          <a:p>
            <a:r>
              <a:rPr lang="en-US" dirty="0" smtClean="0"/>
              <a:t>Tools, Strategies, and Technology</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2354" name="Rectangle 2"/>
          <p:cNvSpPr>
            <a:spLocks noGrp="1" noChangeArrowheads="1"/>
          </p:cNvSpPr>
          <p:nvPr>
            <p:ph type="title"/>
          </p:nvPr>
        </p:nvSpPr>
        <p:spPr/>
        <p:txBody>
          <a:bodyPr/>
          <a:lstStyle/>
          <a:p>
            <a:r>
              <a:rPr lang="en-US" smtClean="0"/>
              <a:t>Participant Introductions</a:t>
            </a:r>
            <a:endParaRPr lang="en-US"/>
          </a:p>
        </p:txBody>
      </p:sp>
      <p:sp>
        <p:nvSpPr>
          <p:cNvPr id="4452355" name="Rectangle 3"/>
          <p:cNvSpPr>
            <a:spLocks noGrp="1" noChangeArrowheads="1"/>
          </p:cNvSpPr>
          <p:nvPr>
            <p:ph type="body" idx="1"/>
          </p:nvPr>
        </p:nvSpPr>
        <p:spPr/>
        <p:txBody>
          <a:bodyPr/>
          <a:lstStyle/>
          <a:p>
            <a:r>
              <a:rPr lang="en-US" smtClean="0"/>
              <a:t>Name, organization, role</a:t>
            </a:r>
          </a:p>
          <a:p>
            <a:r>
              <a:rPr lang="en-US" smtClean="0"/>
              <a:t>Experience with mobility management?</a:t>
            </a:r>
          </a:p>
          <a:p>
            <a:r>
              <a:rPr lang="en-US" smtClean="0"/>
              <a:t>What are you hoping to learn?</a:t>
            </a:r>
          </a:p>
          <a:p>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Learning Objectives</a:t>
            </a:r>
            <a:endParaRPr lang="en-US"/>
          </a:p>
        </p:txBody>
      </p:sp>
      <p:sp>
        <p:nvSpPr>
          <p:cNvPr id="5" name="Content Placeholder 4"/>
          <p:cNvSpPr>
            <a:spLocks noGrp="1"/>
          </p:cNvSpPr>
          <p:nvPr>
            <p:ph idx="1"/>
          </p:nvPr>
        </p:nvSpPr>
        <p:spPr/>
        <p:txBody>
          <a:bodyPr/>
          <a:lstStyle/>
          <a:p>
            <a:r>
              <a:rPr lang="en-US" smtClean="0"/>
              <a:t>Discuss the tools and strategies available to mobility managers, including innovative mobility options</a:t>
            </a:r>
          </a:p>
          <a:p>
            <a:r>
              <a:rPr lang="en-US" smtClean="0"/>
              <a:t>Describe the importance and future of livable communities</a:t>
            </a:r>
          </a:p>
          <a:p>
            <a:r>
              <a:rPr lang="en-US" smtClean="0"/>
              <a:t>Explain how technology can support mobility management activities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0290" name="Rectangle 2"/>
          <p:cNvSpPr>
            <a:spLocks noGrp="1" noChangeArrowheads="1"/>
          </p:cNvSpPr>
          <p:nvPr>
            <p:ph type="title"/>
          </p:nvPr>
        </p:nvSpPr>
        <p:spPr/>
        <p:txBody>
          <a:bodyPr/>
          <a:lstStyle/>
          <a:p>
            <a:r>
              <a:rPr lang="en-US" smtClean="0"/>
              <a:t>Tools and Strategies</a:t>
            </a:r>
            <a:endParaRPr lang="en-US"/>
          </a:p>
        </p:txBody>
      </p:sp>
      <p:sp>
        <p:nvSpPr>
          <p:cNvPr id="4620291" name="Rectangle 3"/>
          <p:cNvSpPr>
            <a:spLocks noGrp="1" noChangeArrowheads="1"/>
          </p:cNvSpPr>
          <p:nvPr>
            <p:ph sz="half" idx="1"/>
          </p:nvPr>
        </p:nvSpPr>
        <p:spPr>
          <a:xfrm>
            <a:off x="457200" y="1901825"/>
            <a:ext cx="4019550" cy="4259263"/>
          </a:xfrm>
        </p:spPr>
        <p:txBody>
          <a:bodyPr/>
          <a:lstStyle/>
          <a:p>
            <a:pPr marL="457200" indent="-457200">
              <a:buFont typeface="+mj-lt"/>
              <a:buAutoNum type="arabicPeriod"/>
            </a:pPr>
            <a:r>
              <a:rPr lang="en-US" sz="2600" dirty="0" smtClean="0"/>
              <a:t>Public transportation</a:t>
            </a:r>
          </a:p>
          <a:p>
            <a:pPr marL="457200" indent="-457200">
              <a:buFont typeface="+mj-lt"/>
              <a:buAutoNum type="arabicPeriod"/>
            </a:pPr>
            <a:r>
              <a:rPr lang="en-US" sz="2600" dirty="0" smtClean="0"/>
              <a:t>Car-sharing</a:t>
            </a:r>
          </a:p>
          <a:p>
            <a:pPr marL="457200" indent="-457200">
              <a:buFont typeface="+mj-lt"/>
              <a:buAutoNum type="arabicPeriod"/>
            </a:pPr>
            <a:r>
              <a:rPr lang="en-US" sz="2600" dirty="0" smtClean="0"/>
              <a:t>Ridesharing/carpooling</a:t>
            </a:r>
          </a:p>
          <a:p>
            <a:pPr marL="457200" indent="-457200">
              <a:buFont typeface="+mj-lt"/>
              <a:buAutoNum type="arabicPeriod"/>
            </a:pPr>
            <a:r>
              <a:rPr lang="en-US" sz="2600" dirty="0" smtClean="0"/>
              <a:t>Guaranteed ride home</a:t>
            </a:r>
          </a:p>
          <a:p>
            <a:pPr marL="457200" indent="-457200">
              <a:buFont typeface="+mj-lt"/>
              <a:buAutoNum type="arabicPeriod"/>
            </a:pPr>
            <a:r>
              <a:rPr lang="en-US" sz="2600" dirty="0" smtClean="0"/>
              <a:t>Slugging/instant car pool</a:t>
            </a:r>
          </a:p>
          <a:p>
            <a:pPr marL="457200" indent="-457200">
              <a:buFont typeface="+mj-lt"/>
              <a:buAutoNum type="arabicPeriod"/>
            </a:pPr>
            <a:r>
              <a:rPr lang="en-US" sz="2600" dirty="0" smtClean="0"/>
              <a:t>Ride bank</a:t>
            </a:r>
          </a:p>
          <a:p>
            <a:pPr marL="457200" indent="-457200">
              <a:buFont typeface="+mj-lt"/>
              <a:buAutoNum type="arabicPeriod"/>
            </a:pPr>
            <a:r>
              <a:rPr lang="en-US" sz="2600" dirty="0" smtClean="0"/>
              <a:t>Voucher programs</a:t>
            </a:r>
          </a:p>
          <a:p>
            <a:pPr marL="457200" indent="-457200">
              <a:buFont typeface="+mj-lt"/>
              <a:buAutoNum type="arabicPeriod"/>
            </a:pPr>
            <a:r>
              <a:rPr lang="en-US" sz="2600" dirty="0" smtClean="0"/>
              <a:t>Volunteer programs</a:t>
            </a:r>
          </a:p>
        </p:txBody>
      </p:sp>
      <p:sp>
        <p:nvSpPr>
          <p:cNvPr id="4" name="Content Placeholder 3"/>
          <p:cNvSpPr>
            <a:spLocks noGrp="1"/>
          </p:cNvSpPr>
          <p:nvPr>
            <p:ph sz="half" idx="2"/>
          </p:nvPr>
        </p:nvSpPr>
        <p:spPr>
          <a:xfrm>
            <a:off x="4819650" y="1901825"/>
            <a:ext cx="4057650" cy="4259263"/>
          </a:xfrm>
        </p:spPr>
        <p:txBody>
          <a:bodyPr/>
          <a:lstStyle/>
          <a:p>
            <a:pPr marL="571500" indent="-571500">
              <a:buFont typeface="+mj-lt"/>
              <a:buAutoNum type="arabicPeriod" startAt="9"/>
            </a:pPr>
            <a:r>
              <a:rPr lang="en-US" sz="2600" dirty="0" smtClean="0"/>
              <a:t>Transportation Management Associations (</a:t>
            </a:r>
            <a:r>
              <a:rPr lang="en-US" sz="2600" dirty="0" err="1" smtClean="0"/>
              <a:t>TMAs</a:t>
            </a:r>
            <a:r>
              <a:rPr lang="en-US" sz="2600" dirty="0" smtClean="0"/>
              <a:t>)</a:t>
            </a:r>
          </a:p>
          <a:p>
            <a:pPr marL="571500" indent="-571500">
              <a:buFont typeface="+mj-lt"/>
              <a:buAutoNum type="arabicPeriod" startAt="9"/>
            </a:pPr>
            <a:r>
              <a:rPr lang="en-US" sz="2600" dirty="0" smtClean="0"/>
              <a:t>Travel navigators</a:t>
            </a:r>
          </a:p>
          <a:p>
            <a:pPr marL="571500" indent="-571500">
              <a:buFont typeface="+mj-lt"/>
              <a:buAutoNum type="arabicPeriod" startAt="9"/>
            </a:pPr>
            <a:r>
              <a:rPr lang="en-US" sz="2600" dirty="0" smtClean="0"/>
              <a:t>Demand management techniques</a:t>
            </a:r>
          </a:p>
          <a:p>
            <a:pPr marL="571500" indent="-571500">
              <a:buFont typeface="+mj-lt"/>
              <a:buAutoNum type="arabicPeriod" startAt="9"/>
            </a:pPr>
            <a:r>
              <a:rPr lang="en-US" sz="2600" dirty="0" smtClean="0"/>
              <a:t>Livable communities</a:t>
            </a:r>
          </a:p>
          <a:p>
            <a:pPr marL="571500" indent="-571500">
              <a:buFont typeface="+mj-lt"/>
              <a:buAutoNum type="arabicPeriod" startAt="9"/>
            </a:pPr>
            <a:r>
              <a:rPr lang="en-US" sz="2600" dirty="0" smtClean="0"/>
              <a:t>Budget development/ cost allocation</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Public Transportation</a:t>
            </a:r>
            <a:endParaRPr lang="en-US" dirty="0"/>
          </a:p>
        </p:txBody>
      </p:sp>
      <p:sp>
        <p:nvSpPr>
          <p:cNvPr id="3" name="Content Placeholder 2"/>
          <p:cNvSpPr>
            <a:spLocks noGrp="1"/>
          </p:cNvSpPr>
          <p:nvPr>
            <p:ph sz="half" idx="1"/>
          </p:nvPr>
        </p:nvSpPr>
        <p:spPr/>
        <p:txBody>
          <a:bodyPr/>
          <a:lstStyle/>
          <a:p>
            <a:r>
              <a:rPr lang="en-US" dirty="0" smtClean="0"/>
              <a:t>Improve by:</a:t>
            </a:r>
          </a:p>
          <a:p>
            <a:pPr lvl="1"/>
            <a:r>
              <a:rPr lang="en-US" dirty="0" smtClean="0"/>
              <a:t>Increasing availability</a:t>
            </a:r>
          </a:p>
          <a:p>
            <a:pPr lvl="1"/>
            <a:r>
              <a:rPr lang="en-US" dirty="0" smtClean="0"/>
              <a:t>Enhancing quality</a:t>
            </a:r>
          </a:p>
          <a:p>
            <a:pPr lvl="1"/>
            <a:r>
              <a:rPr lang="en-US" dirty="0" smtClean="0"/>
              <a:t>Improving cost-effectiveness</a:t>
            </a:r>
          </a:p>
          <a:p>
            <a:pPr lvl="1"/>
            <a:r>
              <a:rPr lang="en-US" dirty="0" smtClean="0"/>
              <a:t>Eliminating duplication</a:t>
            </a:r>
          </a:p>
        </p:txBody>
      </p:sp>
      <p:sp>
        <p:nvSpPr>
          <p:cNvPr id="7" name="Content Placeholder 6"/>
          <p:cNvSpPr>
            <a:spLocks noGrp="1"/>
          </p:cNvSpPr>
          <p:nvPr>
            <p:ph sz="half" idx="2"/>
          </p:nvPr>
        </p:nvSpPr>
        <p:spPr/>
        <p:txBody>
          <a:bodyPr/>
          <a:lstStyle/>
          <a:p>
            <a:r>
              <a:rPr lang="en-US" dirty="0" smtClean="0"/>
              <a:t>Design:</a:t>
            </a:r>
          </a:p>
          <a:p>
            <a:pPr lvl="1"/>
            <a:r>
              <a:rPr lang="en-US" dirty="0" smtClean="0"/>
              <a:t>Fixed routes</a:t>
            </a:r>
          </a:p>
          <a:p>
            <a:pPr lvl="1"/>
            <a:r>
              <a:rPr lang="en-US" dirty="0" smtClean="0"/>
              <a:t>Service routes</a:t>
            </a:r>
          </a:p>
          <a:p>
            <a:pPr lvl="1"/>
            <a:r>
              <a:rPr lang="en-US" dirty="0" smtClean="0"/>
              <a:t>Demand responsive – same day</a:t>
            </a:r>
          </a:p>
          <a:p>
            <a:pPr lvl="1"/>
            <a:r>
              <a:rPr lang="en-US" dirty="0" smtClean="0"/>
              <a:t>Route/point deviation</a:t>
            </a:r>
          </a:p>
          <a:p>
            <a:pPr lvl="1"/>
            <a:r>
              <a:rPr lang="en-US" dirty="0" smtClean="0"/>
              <a:t>Shuttles</a:t>
            </a:r>
          </a:p>
          <a:p>
            <a:pPr lvl="1"/>
            <a:r>
              <a:rPr lang="en-US" dirty="0" smtClean="0"/>
              <a:t>Circulators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4386" name="Rectangle 2"/>
          <p:cNvSpPr>
            <a:spLocks noGrp="1" noChangeArrowheads="1"/>
          </p:cNvSpPr>
          <p:nvPr>
            <p:ph type="title"/>
          </p:nvPr>
        </p:nvSpPr>
        <p:spPr>
          <a:noFill/>
          <a:ln/>
        </p:spPr>
        <p:txBody>
          <a:bodyPr/>
          <a:lstStyle/>
          <a:p>
            <a:r>
              <a:rPr lang="en-US" dirty="0" smtClean="0"/>
              <a:t>2. Car-Sharing</a:t>
            </a:r>
            <a:endParaRPr lang="en-US" dirty="0"/>
          </a:p>
        </p:txBody>
      </p:sp>
      <p:sp>
        <p:nvSpPr>
          <p:cNvPr id="6" name="Content Placeholder 5"/>
          <p:cNvSpPr>
            <a:spLocks noGrp="1"/>
          </p:cNvSpPr>
          <p:nvPr>
            <p:ph idx="1"/>
          </p:nvPr>
        </p:nvSpPr>
        <p:spPr/>
        <p:txBody>
          <a:bodyPr/>
          <a:lstStyle/>
          <a:p>
            <a:r>
              <a:rPr lang="en-US" smtClean="0"/>
              <a:t>Allow consumers to rent cars by the hour</a:t>
            </a:r>
          </a:p>
          <a:p>
            <a:r>
              <a:rPr lang="en-US" smtClean="0"/>
              <a:t>Offer a variety of vehicles</a:t>
            </a:r>
            <a:endParaRPr lang="en-US"/>
          </a:p>
        </p:txBody>
      </p:sp>
      <p:pic>
        <p:nvPicPr>
          <p:cNvPr id="958467" name="Picture 3"/>
          <p:cNvPicPr>
            <a:picLocks noChangeAspect="1" noChangeArrowheads="1"/>
          </p:cNvPicPr>
          <p:nvPr/>
        </p:nvPicPr>
        <p:blipFill>
          <a:blip r:embed="rId3" cstate="print"/>
          <a:srcRect l="54072" t="21073" r="32004" b="68007"/>
          <a:stretch>
            <a:fillRect/>
          </a:stretch>
        </p:blipFill>
        <p:spPr bwMode="auto">
          <a:xfrm>
            <a:off x="696037" y="3727424"/>
            <a:ext cx="3411939" cy="1003408"/>
          </a:xfrm>
          <a:prstGeom prst="rect">
            <a:avLst/>
          </a:prstGeom>
          <a:noFill/>
          <a:ln w="9525">
            <a:noFill/>
            <a:miter lim="800000"/>
            <a:headEnd/>
            <a:tailEnd/>
          </a:ln>
        </p:spPr>
      </p:pic>
      <p:pic>
        <p:nvPicPr>
          <p:cNvPr id="665602" name="Picture 2" descr="PhillyCarShare">
            <a:hlinkClick r:id="rId4"/>
          </p:cNvPr>
          <p:cNvPicPr>
            <a:picLocks noChangeAspect="1" noChangeArrowheads="1"/>
          </p:cNvPicPr>
          <p:nvPr/>
        </p:nvPicPr>
        <p:blipFill>
          <a:blip r:embed="rId5" cstate="print"/>
          <a:srcRect l="3226"/>
          <a:stretch>
            <a:fillRect/>
          </a:stretch>
        </p:blipFill>
        <p:spPr bwMode="auto">
          <a:xfrm>
            <a:off x="4421873" y="3761078"/>
            <a:ext cx="4268762" cy="1001990"/>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82" name="Rectangle 2"/>
          <p:cNvSpPr>
            <a:spLocks noGrp="1" noChangeArrowheads="1"/>
          </p:cNvSpPr>
          <p:nvPr>
            <p:ph type="title"/>
          </p:nvPr>
        </p:nvSpPr>
        <p:spPr>
          <a:noFill/>
          <a:ln/>
        </p:spPr>
        <p:txBody>
          <a:bodyPr/>
          <a:lstStyle/>
          <a:p>
            <a:r>
              <a:rPr lang="en-US" dirty="0" smtClean="0"/>
              <a:t>3. Ridesharing/Carpooling</a:t>
            </a:r>
            <a:endParaRPr lang="en-US" dirty="0"/>
          </a:p>
        </p:txBody>
      </p:sp>
      <p:sp>
        <p:nvSpPr>
          <p:cNvPr id="4" name="Content Placeholder 3"/>
          <p:cNvSpPr>
            <a:spLocks noGrp="1"/>
          </p:cNvSpPr>
          <p:nvPr>
            <p:ph idx="1"/>
          </p:nvPr>
        </p:nvSpPr>
        <p:spPr/>
        <p:txBody>
          <a:bodyPr/>
          <a:lstStyle/>
          <a:p>
            <a:r>
              <a:rPr lang="en-US" smtClean="0"/>
              <a:t>Local ridesharing programs</a:t>
            </a:r>
          </a:p>
          <a:p>
            <a:pPr lvl="1"/>
            <a:r>
              <a:rPr lang="en-US" smtClean="0"/>
              <a:t>VPSI – national vanpool company</a:t>
            </a:r>
          </a:p>
          <a:p>
            <a:pPr lvl="1"/>
            <a:r>
              <a:rPr lang="en-US" err="1" smtClean="0"/>
              <a:t>Zimride.com</a:t>
            </a:r>
            <a:endParaRPr lang="en-US" smtClean="0"/>
          </a:p>
          <a:p>
            <a:pPr lvl="1"/>
            <a:r>
              <a:rPr lang="en-US" err="1" smtClean="0"/>
              <a:t>eRideShare.com</a:t>
            </a:r>
            <a:endParaRPr lang="en-US" smtClean="0"/>
          </a:p>
          <a:p>
            <a:pPr lvl="1"/>
            <a:r>
              <a:rPr lang="en-US" smtClean="0"/>
              <a:t>Commuter Connections</a:t>
            </a:r>
          </a:p>
          <a:p>
            <a:r>
              <a:rPr lang="en-US" smtClean="0"/>
              <a:t>Keep in mind, limitations of                             local vs. national databases</a:t>
            </a:r>
            <a:endParaRPr lang="en-US"/>
          </a:p>
        </p:txBody>
      </p:sp>
      <p:pic>
        <p:nvPicPr>
          <p:cNvPr id="643074" name="Picture 2" descr="http://web.ncifcrf.gov/campus/carpool/images/CommuterConnections-logo.gif"/>
          <p:cNvPicPr>
            <a:picLocks noChangeAspect="1" noChangeArrowheads="1"/>
          </p:cNvPicPr>
          <p:nvPr/>
        </p:nvPicPr>
        <p:blipFill>
          <a:blip r:embed="rId3" cstate="print"/>
          <a:srcRect/>
          <a:stretch>
            <a:fillRect/>
          </a:stretch>
        </p:blipFill>
        <p:spPr bwMode="auto">
          <a:xfrm>
            <a:off x="5425296" y="4321611"/>
            <a:ext cx="3467100" cy="748793"/>
          </a:xfrm>
          <a:prstGeom prst="rect">
            <a:avLst/>
          </a:prstGeom>
          <a:noFill/>
        </p:spPr>
      </p:pic>
      <p:pic>
        <p:nvPicPr>
          <p:cNvPr id="643076" name="Picture 4" descr="http://www.erideshare.com/ersnew.jpg"/>
          <p:cNvPicPr>
            <a:picLocks noChangeAspect="1" noChangeArrowheads="1"/>
          </p:cNvPicPr>
          <p:nvPr/>
        </p:nvPicPr>
        <p:blipFill>
          <a:blip r:embed="rId4" cstate="print"/>
          <a:srcRect/>
          <a:stretch>
            <a:fillRect/>
          </a:stretch>
        </p:blipFill>
        <p:spPr bwMode="auto">
          <a:xfrm>
            <a:off x="6047776" y="3650740"/>
            <a:ext cx="2828925" cy="495301"/>
          </a:xfrm>
          <a:prstGeom prst="rect">
            <a:avLst/>
          </a:prstGeom>
          <a:noFill/>
        </p:spPr>
      </p:pic>
      <p:pic>
        <p:nvPicPr>
          <p:cNvPr id="643078" name="Picture 6" descr="Zimride">
            <a:hlinkClick r:id="rId5"/>
          </p:cNvPr>
          <p:cNvPicPr>
            <a:picLocks noChangeAspect="1" noChangeArrowheads="1"/>
          </p:cNvPicPr>
          <p:nvPr/>
        </p:nvPicPr>
        <p:blipFill>
          <a:blip r:embed="rId6" cstate="print"/>
          <a:srcRect/>
          <a:stretch>
            <a:fillRect/>
          </a:stretch>
        </p:blipFill>
        <p:spPr bwMode="auto">
          <a:xfrm>
            <a:off x="7151897" y="3000526"/>
            <a:ext cx="1714500" cy="495301"/>
          </a:xfrm>
          <a:prstGeom prst="rect">
            <a:avLst/>
          </a:prstGeom>
          <a:noFill/>
        </p:spPr>
      </p:pic>
      <p:pic>
        <p:nvPicPr>
          <p:cNvPr id="643082" name="Picture 10" descr="http://www.ipool2.net/VPSI.jpg"/>
          <p:cNvPicPr>
            <a:picLocks noChangeAspect="1" noChangeArrowheads="1"/>
          </p:cNvPicPr>
          <p:nvPr/>
        </p:nvPicPr>
        <p:blipFill>
          <a:blip r:embed="rId7" cstate="print"/>
          <a:srcRect/>
          <a:stretch>
            <a:fillRect/>
          </a:stretch>
        </p:blipFill>
        <p:spPr bwMode="auto">
          <a:xfrm>
            <a:off x="6601251" y="2336563"/>
            <a:ext cx="2263775" cy="500668"/>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0530" name="Rectangle 2"/>
          <p:cNvSpPr>
            <a:spLocks noGrp="1" noChangeArrowheads="1"/>
          </p:cNvSpPr>
          <p:nvPr>
            <p:ph type="title"/>
          </p:nvPr>
        </p:nvSpPr>
        <p:spPr>
          <a:noFill/>
          <a:ln/>
        </p:spPr>
        <p:txBody>
          <a:bodyPr/>
          <a:lstStyle/>
          <a:p>
            <a:r>
              <a:rPr lang="en-US" dirty="0" smtClean="0"/>
              <a:t>4. Guaranteed </a:t>
            </a:r>
            <a:r>
              <a:rPr lang="en-US" dirty="0"/>
              <a:t>Ride Home</a:t>
            </a:r>
          </a:p>
        </p:txBody>
      </p:sp>
      <p:sp>
        <p:nvSpPr>
          <p:cNvPr id="4" name="Content Placeholder 3"/>
          <p:cNvSpPr>
            <a:spLocks noGrp="1"/>
          </p:cNvSpPr>
          <p:nvPr>
            <p:ph idx="1"/>
          </p:nvPr>
        </p:nvSpPr>
        <p:spPr>
          <a:xfrm>
            <a:off x="457200" y="1901825"/>
            <a:ext cx="8418786" cy="4259263"/>
          </a:xfrm>
        </p:spPr>
        <p:txBody>
          <a:bodyPr/>
          <a:lstStyle/>
          <a:p>
            <a:r>
              <a:rPr lang="en-US" smtClean="0"/>
              <a:t>Provides commuters who use an alternative commute mode (e.g., ridesharing, mass transit, bicycling, walking) with a guaranteed ride home when an emergency arises</a:t>
            </a:r>
          </a:p>
          <a:p>
            <a:r>
              <a:rPr lang="en-US" smtClean="0"/>
              <a:t>Available to commuters who work in the Washington metropolitan area and live in the Guaranteed Ride Home service area</a:t>
            </a:r>
          </a:p>
          <a:p>
            <a:r>
              <a:rPr lang="en-US" smtClean="0"/>
              <a:t>Various costs to use</a:t>
            </a:r>
          </a:p>
        </p:txBody>
      </p:sp>
      <p:pic>
        <p:nvPicPr>
          <p:cNvPr id="4630531" name="Picture 3"/>
          <p:cNvPicPr>
            <a:picLocks noChangeAspect="1" noChangeArrowheads="1"/>
          </p:cNvPicPr>
          <p:nvPr/>
        </p:nvPicPr>
        <p:blipFill>
          <a:blip r:embed="rId3" cstate="print"/>
          <a:srcRect/>
          <a:stretch>
            <a:fillRect/>
          </a:stretch>
        </p:blipFill>
        <p:spPr bwMode="auto">
          <a:xfrm>
            <a:off x="1595344" y="5771218"/>
            <a:ext cx="6004510" cy="948833"/>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2578" name="Rectangle 2"/>
          <p:cNvSpPr>
            <a:spLocks noGrp="1" noChangeArrowheads="1"/>
          </p:cNvSpPr>
          <p:nvPr>
            <p:ph type="title"/>
          </p:nvPr>
        </p:nvSpPr>
        <p:spPr/>
        <p:txBody>
          <a:bodyPr/>
          <a:lstStyle/>
          <a:p>
            <a:r>
              <a:rPr lang="en-US" dirty="0" smtClean="0"/>
              <a:t>5. Slugging/Instant Carpools</a:t>
            </a:r>
            <a:endParaRPr lang="en-US" dirty="0"/>
          </a:p>
        </p:txBody>
      </p:sp>
      <p:sp>
        <p:nvSpPr>
          <p:cNvPr id="4" name="Content Placeholder 3"/>
          <p:cNvSpPr>
            <a:spLocks noGrp="1"/>
          </p:cNvSpPr>
          <p:nvPr>
            <p:ph idx="1"/>
          </p:nvPr>
        </p:nvSpPr>
        <p:spPr/>
        <p:txBody>
          <a:bodyPr/>
          <a:lstStyle/>
          <a:p>
            <a:r>
              <a:rPr lang="en-US" smtClean="0"/>
              <a:t>Unique form of commuting in Washington, DC</a:t>
            </a:r>
          </a:p>
          <a:p>
            <a:r>
              <a:rPr lang="en-US" smtClean="0"/>
              <a:t>Created by citizens to solve commuter problems</a:t>
            </a:r>
          </a:p>
          <a:p>
            <a:r>
              <a:rPr lang="en-US" smtClean="0"/>
              <a:t>Faster than bus, metro, or train… and it’s free</a:t>
            </a:r>
          </a:p>
        </p:txBody>
      </p:sp>
      <p:pic>
        <p:nvPicPr>
          <p:cNvPr id="638978" name="Picture 2" descr="http://www.slug-lines.com/images/logo-dropshadow.jpg"/>
          <p:cNvPicPr>
            <a:picLocks noChangeAspect="1" noChangeArrowheads="1"/>
          </p:cNvPicPr>
          <p:nvPr/>
        </p:nvPicPr>
        <p:blipFill>
          <a:blip r:embed="rId3" cstate="print"/>
          <a:srcRect/>
          <a:stretch>
            <a:fillRect/>
          </a:stretch>
        </p:blipFill>
        <p:spPr bwMode="auto">
          <a:xfrm>
            <a:off x="3038475" y="4979987"/>
            <a:ext cx="2457450" cy="542926"/>
          </a:xfrm>
          <a:prstGeom prst="rect">
            <a:avLst/>
          </a:prstGeom>
          <a:noFill/>
        </p:spPr>
      </p:pic>
      <p:pic>
        <p:nvPicPr>
          <p:cNvPr id="638980" name="Picture 4" descr="http://media3.washingtonpost.com/wp-dyn/content/photo/2005/06/19/PH2005061901063.jpg"/>
          <p:cNvPicPr>
            <a:picLocks noChangeAspect="1" noChangeArrowheads="1"/>
          </p:cNvPicPr>
          <p:nvPr/>
        </p:nvPicPr>
        <p:blipFill>
          <a:blip r:embed="rId4" cstate="print"/>
          <a:srcRect/>
          <a:stretch>
            <a:fillRect/>
          </a:stretch>
        </p:blipFill>
        <p:spPr bwMode="auto">
          <a:xfrm>
            <a:off x="596900" y="4435475"/>
            <a:ext cx="2171700" cy="1362075"/>
          </a:xfrm>
          <a:prstGeom prst="rect">
            <a:avLst/>
          </a:prstGeom>
          <a:noFill/>
        </p:spPr>
      </p:pic>
      <p:pic>
        <p:nvPicPr>
          <p:cNvPr id="638982" name="Picture 6" descr="http://planetgreen.discovery.com/tech-transport/images/2008-07/slug-lines.jpg"/>
          <p:cNvPicPr>
            <a:picLocks noChangeAspect="1" noChangeArrowheads="1"/>
          </p:cNvPicPr>
          <p:nvPr/>
        </p:nvPicPr>
        <p:blipFill>
          <a:blip r:embed="rId5" cstate="print"/>
          <a:srcRect/>
          <a:stretch>
            <a:fillRect/>
          </a:stretch>
        </p:blipFill>
        <p:spPr bwMode="auto">
          <a:xfrm>
            <a:off x="5740400" y="4111625"/>
            <a:ext cx="3038475" cy="1981200"/>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6674" name="Rectangle 2"/>
          <p:cNvSpPr>
            <a:spLocks noGrp="1" noChangeArrowheads="1"/>
          </p:cNvSpPr>
          <p:nvPr>
            <p:ph type="title"/>
          </p:nvPr>
        </p:nvSpPr>
        <p:spPr>
          <a:noFill/>
          <a:ln/>
        </p:spPr>
        <p:txBody>
          <a:bodyPr/>
          <a:lstStyle/>
          <a:p>
            <a:r>
              <a:rPr lang="en-US" dirty="0" smtClean="0"/>
              <a:t>6. Ride </a:t>
            </a:r>
            <a:r>
              <a:rPr lang="en-US" dirty="0"/>
              <a:t>Bank</a:t>
            </a:r>
          </a:p>
        </p:txBody>
      </p:sp>
      <p:sp>
        <p:nvSpPr>
          <p:cNvPr id="4" name="Content Placeholder 3"/>
          <p:cNvSpPr>
            <a:spLocks noGrp="1"/>
          </p:cNvSpPr>
          <p:nvPr>
            <p:ph idx="1"/>
          </p:nvPr>
        </p:nvSpPr>
        <p:spPr/>
        <p:txBody>
          <a:bodyPr/>
          <a:lstStyle/>
          <a:p>
            <a:r>
              <a:rPr lang="en-US" smtClean="0"/>
              <a:t>Independent Transportation Network (ITN)</a:t>
            </a:r>
          </a:p>
          <a:p>
            <a:r>
              <a:rPr lang="en-US" smtClean="0"/>
              <a:t>Local network</a:t>
            </a:r>
            <a:endParaRPr lang="en-US"/>
          </a:p>
        </p:txBody>
      </p:sp>
      <p:pic>
        <p:nvPicPr>
          <p:cNvPr id="4636675" name="Picture 3"/>
          <p:cNvPicPr>
            <a:picLocks noChangeAspect="1" noChangeArrowheads="1"/>
          </p:cNvPicPr>
          <p:nvPr/>
        </p:nvPicPr>
        <p:blipFill>
          <a:blip r:embed="rId3" cstate="print"/>
          <a:srcRect t="4593" b="12080"/>
          <a:stretch>
            <a:fillRect/>
          </a:stretch>
        </p:blipFill>
        <p:spPr bwMode="auto">
          <a:xfrm>
            <a:off x="2673759" y="3259454"/>
            <a:ext cx="4042352" cy="3279294"/>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Voucher Programs</a:t>
            </a:r>
            <a:endParaRPr lang="en-US" dirty="0"/>
          </a:p>
        </p:txBody>
      </p:sp>
      <p:sp>
        <p:nvSpPr>
          <p:cNvPr id="3" name="Content Placeholder 2"/>
          <p:cNvSpPr>
            <a:spLocks noGrp="1"/>
          </p:cNvSpPr>
          <p:nvPr>
            <p:ph idx="1"/>
          </p:nvPr>
        </p:nvSpPr>
        <p:spPr/>
        <p:txBody>
          <a:bodyPr/>
          <a:lstStyle/>
          <a:p>
            <a:r>
              <a:rPr lang="en-US" dirty="0" smtClean="0"/>
              <a:t>Usually government sells you a voucher at reduced price</a:t>
            </a:r>
          </a:p>
          <a:p>
            <a:pPr lvl="1"/>
            <a:r>
              <a:rPr lang="en-US" dirty="0" smtClean="0"/>
              <a:t>Checkbook model</a:t>
            </a:r>
          </a:p>
          <a:p>
            <a:pPr lvl="1"/>
            <a:r>
              <a:rPr lang="en-US" dirty="0" err="1" smtClean="0"/>
              <a:t>i</a:t>
            </a:r>
            <a:r>
              <a:rPr lang="en-US" dirty="0" smtClean="0"/>
              <a:t>-voucher model</a:t>
            </a:r>
          </a:p>
          <a:p>
            <a:r>
              <a:rPr lang="en-US" dirty="0" err="1" smtClean="0"/>
              <a:t>sites.google.com/site/voucherprogram</a:t>
            </a:r>
            <a:r>
              <a:rPr lang="en-US" dirty="0" smtClean="0"/>
              <a:t>/</a:t>
            </a:r>
          </a:p>
          <a:p>
            <a:r>
              <a:rPr lang="en-US" dirty="0" smtClean="0"/>
              <a:t>Voucher networks –  human service transportation providers, local taxi companies, neighbors, etc.</a:t>
            </a:r>
          </a:p>
          <a:p>
            <a:pPr lvl="1"/>
            <a:endParaRPr lang="en-US" dirty="0" smtClean="0"/>
          </a:p>
          <a:p>
            <a:pPr lvl="2"/>
            <a:endParaRPr lang="en-US" dirty="0" smtClean="0"/>
          </a:p>
        </p:txBody>
      </p:sp>
      <p:pic>
        <p:nvPicPr>
          <p:cNvPr id="5" name="Picture 4" descr="Transportation Voucher Programs copy.jpg"/>
          <p:cNvPicPr>
            <a:picLocks noChangeAspect="1"/>
          </p:cNvPicPr>
          <p:nvPr/>
        </p:nvPicPr>
        <p:blipFill>
          <a:blip r:embed="rId3" cstate="print"/>
          <a:stretch>
            <a:fillRect/>
          </a:stretch>
        </p:blipFill>
        <p:spPr>
          <a:xfrm>
            <a:off x="4451603" y="2990850"/>
            <a:ext cx="4436279" cy="793242"/>
          </a:xfrm>
          <a:prstGeom prst="rect">
            <a:avLst/>
          </a:prstGeo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2818" name="Rectangle 2"/>
          <p:cNvSpPr>
            <a:spLocks noGrp="1" noChangeArrowheads="1"/>
          </p:cNvSpPr>
          <p:nvPr>
            <p:ph type="title"/>
          </p:nvPr>
        </p:nvSpPr>
        <p:spPr/>
        <p:txBody>
          <a:bodyPr/>
          <a:lstStyle/>
          <a:p>
            <a:r>
              <a:rPr lang="en-US" dirty="0" smtClean="0"/>
              <a:t>8. Volunteer Programs</a:t>
            </a:r>
            <a:endParaRPr lang="en-US" dirty="0"/>
          </a:p>
        </p:txBody>
      </p:sp>
      <p:sp>
        <p:nvSpPr>
          <p:cNvPr id="4642819" name="Rectangle 3"/>
          <p:cNvSpPr>
            <a:spLocks noGrp="1" noChangeArrowheads="1"/>
          </p:cNvSpPr>
          <p:nvPr>
            <p:ph type="body" idx="1"/>
          </p:nvPr>
        </p:nvSpPr>
        <p:spPr/>
        <p:txBody>
          <a:bodyPr/>
          <a:lstStyle/>
          <a:p>
            <a:r>
              <a:rPr lang="en-US" smtClean="0"/>
              <a:t>Establish and manage a volunteer driver pool </a:t>
            </a:r>
          </a:p>
          <a:p>
            <a:r>
              <a:rPr lang="en-US" smtClean="0"/>
              <a:t>Train volunteer drivers </a:t>
            </a:r>
          </a:p>
          <a:p>
            <a:r>
              <a:rPr lang="en-US" smtClean="0"/>
              <a:t>Must retain program records for all drivers</a:t>
            </a: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resentation Title Slide (Slid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andard Bulleted Slide">
  <a:themeElements>
    <a:clrScheme name="Standard Bulleted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Bulleted Slid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 Bulleted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Bulleted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Bulleted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Bulleted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Bulleted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Bulleted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Bulleted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Bulleted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Bulleted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Bulleted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Bulleted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Bulleted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st Line No Bullet">
  <a:themeElements>
    <a:clrScheme name="1st Line No Bulle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st Line No Bullet">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st Line No Bulle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st Line No Bulle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st Line No Bulle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st Line No Bulle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st Line No Bulle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st Line No Bulle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st Line No Bulle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st Line No Bulle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st Line No Bulle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st Line No Bulle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st Line No Bulle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st Line No Bulle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ouble Column">
  <a:themeElements>
    <a:clrScheme name="Double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ouble Column">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ouble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ouble Colum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ouble Colum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ouble Colum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ouble Colum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ouble Colum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ouble Colum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ouble Colum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ouble Colum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ouble Colum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ouble Colum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ouble Colum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Large Graphics">
  <a:themeElements>
    <a:clrScheme name="Large Graph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ge Graphics">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rge Graph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arge Graph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arge Graph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arge Graph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arge Graph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arge Graph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arge Graph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arge Graph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arge Graph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arge Graph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arge Graph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arge Graph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Very Large Graphics'">
  <a:themeElements>
    <a:clrScheme name="Very Large Graph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ery Large Graphics'">
      <a:majorFont>
        <a:latin typeface="Tahom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ery Large Graph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ery Large Graph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ery Large Graph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ery Large Graph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ery Large Graph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ery Large Graph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ery Large Graph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ery Large Graph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ery Large Graph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ery Large Graph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ery Large Graph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ery Large Graph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Mod Transition-Learning Activ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RU_Template_Arial_B</Template>
  <TotalTime>7027</TotalTime>
  <Words>18364</Words>
  <Application>Microsoft Office PowerPoint</Application>
  <PresentationFormat>On-screen Show (4:3)</PresentationFormat>
  <Paragraphs>1786</Paragraphs>
  <Slides>154</Slides>
  <Notes>153</Notes>
  <HiddenSlides>0</HiddenSlides>
  <MMClips>0</MMClips>
  <ScaleCrop>false</ScaleCrop>
  <HeadingPairs>
    <vt:vector size="6" baseType="variant">
      <vt:variant>
        <vt:lpstr>Theme</vt:lpstr>
      </vt:variant>
      <vt:variant>
        <vt:i4>7</vt:i4>
      </vt:variant>
      <vt:variant>
        <vt:lpstr>Embedded OLE Servers</vt:lpstr>
      </vt:variant>
      <vt:variant>
        <vt:i4>0</vt:i4>
      </vt:variant>
      <vt:variant>
        <vt:lpstr>Slide Titles</vt:lpstr>
      </vt:variant>
      <vt:variant>
        <vt:i4>154</vt:i4>
      </vt:variant>
    </vt:vector>
  </HeadingPairs>
  <TitlesOfParts>
    <vt:vector size="161" baseType="lpstr">
      <vt:lpstr>Presentation Title Slide (Slide 1)</vt:lpstr>
      <vt:lpstr>Standard Bulleted Slide</vt:lpstr>
      <vt:lpstr>1st Line No Bullet</vt:lpstr>
      <vt:lpstr>Double Column</vt:lpstr>
      <vt:lpstr>Large Graphics</vt:lpstr>
      <vt:lpstr>Very Large Graphics'</vt:lpstr>
      <vt:lpstr>Mod Transition-Learning Activity</vt:lpstr>
      <vt:lpstr>Coordinated Mobility</vt:lpstr>
      <vt:lpstr>Instructor</vt:lpstr>
      <vt:lpstr>Instructor</vt:lpstr>
      <vt:lpstr>Course Goal</vt:lpstr>
      <vt:lpstr>Course Objectives</vt:lpstr>
      <vt:lpstr>Course Objectives</vt:lpstr>
      <vt:lpstr>Course Outline</vt:lpstr>
      <vt:lpstr>Participant Workbook</vt:lpstr>
      <vt:lpstr>Participant Introductions</vt:lpstr>
      <vt:lpstr>Ground Rules</vt:lpstr>
      <vt:lpstr>Module 1</vt:lpstr>
      <vt:lpstr>Learning Objectives</vt:lpstr>
      <vt:lpstr>Current Concept</vt:lpstr>
      <vt:lpstr>Family of Services</vt:lpstr>
      <vt:lpstr>Mobility Management Concept</vt:lpstr>
      <vt:lpstr>Mobility Management Concept</vt:lpstr>
      <vt:lpstr>Service Development</vt:lpstr>
      <vt:lpstr>System Management</vt:lpstr>
      <vt:lpstr>Macro Planning</vt:lpstr>
      <vt:lpstr>Micro Planning</vt:lpstr>
      <vt:lpstr>Vision</vt:lpstr>
      <vt:lpstr>Instructor’s Definition</vt:lpstr>
      <vt:lpstr>Module 2</vt:lpstr>
      <vt:lpstr>Learning Objectives</vt:lpstr>
      <vt:lpstr>GAO Report</vt:lpstr>
      <vt:lpstr>GAO Report – Transportation Service Chart</vt:lpstr>
      <vt:lpstr>GAO Report</vt:lpstr>
      <vt:lpstr>GAO Report</vt:lpstr>
      <vt:lpstr>FTA Policy</vt:lpstr>
      <vt:lpstr>FTA Policy</vt:lpstr>
      <vt:lpstr>FTA Policy</vt:lpstr>
      <vt:lpstr>FTA Policy</vt:lpstr>
      <vt:lpstr>Executive Order 13330</vt:lpstr>
      <vt:lpstr>Executive Order – Intent </vt:lpstr>
      <vt:lpstr>Executive Order – Recommendations</vt:lpstr>
      <vt:lpstr>Discussion</vt:lpstr>
      <vt:lpstr>A New Paradigm</vt:lpstr>
      <vt:lpstr>A New Paradigm</vt:lpstr>
      <vt:lpstr>A New Paradigm</vt:lpstr>
      <vt:lpstr>A New Paradigm</vt:lpstr>
      <vt:lpstr>A New Paradigm</vt:lpstr>
      <vt:lpstr>Summary</vt:lpstr>
      <vt:lpstr>Learning Activity 1</vt:lpstr>
      <vt:lpstr>Module 3</vt:lpstr>
      <vt:lpstr>Learning Objectives</vt:lpstr>
      <vt:lpstr>SAFETEA-LU</vt:lpstr>
      <vt:lpstr>SAFETEA-LU</vt:lpstr>
      <vt:lpstr>Section 5310</vt:lpstr>
      <vt:lpstr>Section 5310 – Examples</vt:lpstr>
      <vt:lpstr>Section 5316</vt:lpstr>
      <vt:lpstr>Section 5316 – Provides funding for…</vt:lpstr>
      <vt:lpstr>Section 5316 – Examples</vt:lpstr>
      <vt:lpstr>Section 5317</vt:lpstr>
      <vt:lpstr>Section 5317 – Provides funding for…</vt:lpstr>
      <vt:lpstr>Section 5317 – Provides funding for…</vt:lpstr>
      <vt:lpstr>Section 5317 – Provides funding for…</vt:lpstr>
      <vt:lpstr>Learning Activity 2</vt:lpstr>
      <vt:lpstr>Tool for Communities</vt:lpstr>
      <vt:lpstr>Slide 59</vt:lpstr>
      <vt:lpstr>Tool for States</vt:lpstr>
      <vt:lpstr>State Example</vt:lpstr>
      <vt:lpstr>Learning Activity 2</vt:lpstr>
      <vt:lpstr>Why do you need a “Coordinated Plan”?</vt:lpstr>
      <vt:lpstr>Coordinated Plan – Actual Document</vt:lpstr>
      <vt:lpstr>Coordinated Plan – Actual Document</vt:lpstr>
      <vt:lpstr>Pre-Development of the Coordinated Plan</vt:lpstr>
      <vt:lpstr>How to Develop the Coordinated Plan</vt:lpstr>
      <vt:lpstr>Where is the Coordinated Plan Developed?</vt:lpstr>
      <vt:lpstr>Checklist for Coordinating Transportation</vt:lpstr>
      <vt:lpstr>Checklist for Coordinating Transportation</vt:lpstr>
      <vt:lpstr>When to Submit the Coordinated Plan</vt:lpstr>
      <vt:lpstr>Issues</vt:lpstr>
      <vt:lpstr>Coordinated Planning</vt:lpstr>
      <vt:lpstr>Leadership</vt:lpstr>
      <vt:lpstr>Collaborative Development</vt:lpstr>
      <vt:lpstr>Public Involvement</vt:lpstr>
      <vt:lpstr>Assessment of Needs and Resources</vt:lpstr>
      <vt:lpstr>Identify Implementation Strategies</vt:lpstr>
      <vt:lpstr>Identify Implementation Strategies</vt:lpstr>
      <vt:lpstr>Identify Implementation Strategies</vt:lpstr>
      <vt:lpstr>Identify Implementation Strategies</vt:lpstr>
      <vt:lpstr>Coordinated Planning</vt:lpstr>
      <vt:lpstr>Coordinated Plans</vt:lpstr>
      <vt:lpstr>Refinement of the Coordinated Plan</vt:lpstr>
      <vt:lpstr>Coordination Ambassadors</vt:lpstr>
      <vt:lpstr>Role of Coordination Ambassador</vt:lpstr>
      <vt:lpstr>Barriers to Coordination</vt:lpstr>
      <vt:lpstr>Summary</vt:lpstr>
      <vt:lpstr>Module 4</vt:lpstr>
      <vt:lpstr>Learning Objectives</vt:lpstr>
      <vt:lpstr>Tools and Strategies</vt:lpstr>
      <vt:lpstr>1. Public Transportation</vt:lpstr>
      <vt:lpstr>2. Car-Sharing</vt:lpstr>
      <vt:lpstr>3. Ridesharing/Carpooling</vt:lpstr>
      <vt:lpstr>4. Guaranteed Ride Home</vt:lpstr>
      <vt:lpstr>5. Slugging/Instant Carpools</vt:lpstr>
      <vt:lpstr>6. Ride Bank</vt:lpstr>
      <vt:lpstr>7. Voucher Programs</vt:lpstr>
      <vt:lpstr>8. Volunteer Programs</vt:lpstr>
      <vt:lpstr>9. Volunteer Programs – Examples </vt:lpstr>
      <vt:lpstr>9. Transportation Management Associations </vt:lpstr>
      <vt:lpstr>10. Travel Navigators</vt:lpstr>
      <vt:lpstr>11. Demand Management Techniques</vt:lpstr>
      <vt:lpstr>12. Livable Communities – Definition</vt:lpstr>
      <vt:lpstr>Why are Livable Communities Desirable?</vt:lpstr>
      <vt:lpstr>Community Attachment</vt:lpstr>
      <vt:lpstr>Home Design</vt:lpstr>
      <vt:lpstr>Affordable and Accessible Housing</vt:lpstr>
      <vt:lpstr>Transportation and Mobility</vt:lpstr>
      <vt:lpstr>Livability Principles</vt:lpstr>
      <vt:lpstr>13. Budget Development/Cost Allocation</vt:lpstr>
      <vt:lpstr>13. Budget Development</vt:lpstr>
      <vt:lpstr>13. Budget Development</vt:lpstr>
      <vt:lpstr>13. Budget Development</vt:lpstr>
      <vt:lpstr>13. Cost Allocation</vt:lpstr>
      <vt:lpstr>13. Cost Allocation</vt:lpstr>
      <vt:lpstr>Learning Activity 3</vt:lpstr>
      <vt:lpstr>Different Types of Coordination</vt:lpstr>
      <vt:lpstr>Technology</vt:lpstr>
      <vt:lpstr>Technology</vt:lpstr>
      <vt:lpstr>Benefits of Technology</vt:lpstr>
      <vt:lpstr>Technology in Action</vt:lpstr>
      <vt:lpstr>Summary</vt:lpstr>
      <vt:lpstr>Summary</vt:lpstr>
      <vt:lpstr>Building a Community Plan</vt:lpstr>
      <vt:lpstr>Community Plan Development</vt:lpstr>
      <vt:lpstr>Community Plan Components</vt:lpstr>
      <vt:lpstr>Learning Activity 4</vt:lpstr>
      <vt:lpstr>Module 5</vt:lpstr>
      <vt:lpstr>Innovative Programs</vt:lpstr>
      <vt:lpstr>Buffalo, NY</vt:lpstr>
      <vt:lpstr>Florida</vt:lpstr>
      <vt:lpstr>Washington State</vt:lpstr>
      <vt:lpstr>Aiken, SC</vt:lpstr>
      <vt:lpstr>COAST: Colfax, WA</vt:lpstr>
      <vt:lpstr>State of Wisconsin</vt:lpstr>
      <vt:lpstr>Metropolitan Detroit Region</vt:lpstr>
      <vt:lpstr>Maricopa County, AZ</vt:lpstr>
      <vt:lpstr>Summary</vt:lpstr>
      <vt:lpstr>Module 6</vt:lpstr>
      <vt:lpstr>Learning Objectives</vt:lpstr>
      <vt:lpstr>The Mobility Manager</vt:lpstr>
      <vt:lpstr>The Mobility Manager</vt:lpstr>
      <vt:lpstr>The Mobility Manager</vt:lpstr>
      <vt:lpstr>The Mobility Manager</vt:lpstr>
      <vt:lpstr>The Mobility Manager</vt:lpstr>
      <vt:lpstr>Job Descriptions</vt:lpstr>
      <vt:lpstr>Create a Vision</vt:lpstr>
      <vt:lpstr>Willing to Take a Risk?</vt:lpstr>
      <vt:lpstr>Mobility Management</vt:lpstr>
      <vt:lpstr>Mobility Management</vt:lpstr>
      <vt:lpstr>Challenges</vt:lpstr>
      <vt:lpstr>Guess Who?</vt:lpstr>
      <vt:lpstr>Wrap-up and Evaluations</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Danielle Pinkus</dc:creator>
  <cp:lastModifiedBy>dpinkus</cp:lastModifiedBy>
  <cp:revision>673</cp:revision>
  <dcterms:created xsi:type="dcterms:W3CDTF">2010-02-25T14:47:01Z</dcterms:created>
  <dcterms:modified xsi:type="dcterms:W3CDTF">2010-11-30T15:24:10Z</dcterms:modified>
</cp:coreProperties>
</file>